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66" r:id="rId1"/>
    <p:sldMasterId id="2147483805" r:id="rId2"/>
    <p:sldMasterId id="2147483816" r:id="rId3"/>
  </p:sldMasterIdLst>
  <p:notesMasterIdLst>
    <p:notesMasterId r:id="rId24"/>
  </p:notesMasterIdLst>
  <p:handoutMasterIdLst>
    <p:handoutMasterId r:id="rId25"/>
  </p:handoutMasterIdLst>
  <p:sldIdLst>
    <p:sldId id="340" r:id="rId4"/>
    <p:sldId id="433" r:id="rId5"/>
    <p:sldId id="436" r:id="rId6"/>
    <p:sldId id="437" r:id="rId7"/>
    <p:sldId id="438" r:id="rId8"/>
    <p:sldId id="489" r:id="rId9"/>
    <p:sldId id="693" r:id="rId10"/>
    <p:sldId id="694" r:id="rId11"/>
    <p:sldId id="687" r:id="rId12"/>
    <p:sldId id="688" r:id="rId13"/>
    <p:sldId id="660" r:id="rId14"/>
    <p:sldId id="695" r:id="rId15"/>
    <p:sldId id="685" r:id="rId16"/>
    <p:sldId id="659" r:id="rId17"/>
    <p:sldId id="696" r:id="rId18"/>
    <p:sldId id="697" r:id="rId19"/>
    <p:sldId id="698" r:id="rId20"/>
    <p:sldId id="699" r:id="rId21"/>
    <p:sldId id="700" r:id="rId22"/>
    <p:sldId id="701" r:id="rId23"/>
  </p:sldIdLst>
  <p:sldSz cx="9144000" cy="6858000" type="letter"/>
  <p:notesSz cx="7010400" cy="9296400"/>
  <p:embeddedFontLs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Franklin Gothic Demi" panose="020B0703020102020204" pitchFamily="34" charset="0"/>
      <p:regular r:id="rId30"/>
      <p: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Segoe UI Bold" panose="020B0802040204020203" pitchFamily="34" charset="0"/>
      <p:bold r:id="rId40"/>
    </p:embeddedFont>
    <p:embeddedFont>
      <p:font typeface="Wingdings 2" panose="05020102010507070707" pitchFamily="18" charset="2"/>
      <p:regular r:id="rId41"/>
    </p:embeddedFont>
    <p:embeddedFont>
      <p:font typeface="Wingdings 3" panose="05040102010807070707" pitchFamily="18" charset="2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28">
          <p15:clr>
            <a:srgbClr val="A4A3A4"/>
          </p15:clr>
        </p15:guide>
        <p15:guide id="5" pos="2880">
          <p15:clr>
            <a:srgbClr val="A4A3A4"/>
          </p15:clr>
        </p15:guide>
        <p15:guide id="6" pos="72">
          <p15:clr>
            <a:srgbClr val="A4A3A4"/>
          </p15:clr>
        </p15:guide>
        <p15:guide id="7" pos="56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B2B2B2"/>
    <a:srgbClr val="838383"/>
    <a:srgbClr val="668DB3"/>
    <a:srgbClr val="646464"/>
    <a:srgbClr val="FFE600"/>
    <a:srgbClr val="91278F"/>
    <a:srgbClr val="F04C3E"/>
    <a:srgbClr val="95CB89"/>
    <a:srgbClr val="FFF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6196" autoAdjust="0"/>
  </p:normalViewPr>
  <p:slideViewPr>
    <p:cSldViewPr showGuides="1">
      <p:cViewPr varScale="1">
        <p:scale>
          <a:sx n="102" d="100"/>
          <a:sy n="102" d="100"/>
        </p:scale>
        <p:origin x="1136" y="84"/>
      </p:cViewPr>
      <p:guideLst>
        <p:guide orient="horz" pos="1008"/>
        <p:guide orient="horz" pos="660"/>
        <p:guide orient="horz" pos="3456"/>
        <p:guide orient="horz" pos="4128"/>
        <p:guide pos="2880"/>
        <p:guide pos="72"/>
        <p:guide pos="56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200" d="100"/>
          <a:sy n="200" d="100"/>
        </p:scale>
        <p:origin x="1296" y="1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dmunds\Documents\SERVE%20Documents\ECHS%20Research%20Study\Publications%20and%20Presentations\SREE\2018\Charts%20for%20SREE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% Attaining any Credential--by Subgroup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Sheet2!$I$11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F7EC2D-B554-4AAF-9CB4-7E64BA15CC85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54-4F3A-8CB8-EDC88942D2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0E392B-BCF5-4A17-9E43-2A267326BD07}" type="VALUE">
                      <a:rPr lang="en-US" smtClean="0"/>
                      <a:pPr/>
                      <a:t>[VALUE]</a:t>
                    </a:fld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554-4F3A-8CB8-EDC88942D2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4576DC-CF74-4A1C-8199-AD8D2DA4308B}" type="VALUE">
                      <a:rPr lang="en-US" smtClean="0"/>
                      <a:pPr/>
                      <a:t>[VALUE]</a:t>
                    </a:fld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554-4F3A-8CB8-EDC88942D2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4A033CC-7A50-422D-AA78-3C521B204E40}" type="VALUE">
                      <a:rPr lang="en-US" smtClean="0"/>
                      <a:pPr/>
                      <a:t>[VALUE]</a:t>
                    </a:fld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54-4F3A-8CB8-EDC88942D24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90486F3-38C0-46C8-BF92-BDF3D7DF3BA8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54-4F3A-8CB8-EDC88942D24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AB2DE65-3323-4FA7-BFB0-320A915228EF}" type="VALUE">
                      <a:rPr lang="en-US" smtClean="0"/>
                      <a:pPr/>
                      <a:t>[VALUE]</a:t>
                    </a:fld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54-4F3A-8CB8-EDC88942D24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B561D98-D0EA-48E2-B424-D305326A776E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54-4F3A-8CB8-EDC88942D24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31EE42B-0A3F-4598-8EA2-26E5654B5001}" type="VALUE">
                      <a:rPr lang="en-US" smtClean="0"/>
                      <a:pPr/>
                      <a:t>[VALUE]</a:t>
                    </a:fld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54-4F3A-8CB8-EDC88942D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Sheet2!$H$12:$H$22</c:f>
              <c:strCache>
                <c:ptCount val="11"/>
                <c:pt idx="0">
                  <c:v>Underrepresented Minority</c:v>
                </c:pt>
                <c:pt idx="1">
                  <c:v>Not Underrep. Minority</c:v>
                </c:pt>
                <c:pt idx="3">
                  <c:v>First generation </c:v>
                </c:pt>
                <c:pt idx="4">
                  <c:v>Not first generation</c:v>
                </c:pt>
                <c:pt idx="6">
                  <c:v>Economically Disadvantaged</c:v>
                </c:pt>
                <c:pt idx="7">
                  <c:v>Not economically disadvantaged</c:v>
                </c:pt>
                <c:pt idx="9">
                  <c:v>Underprepared</c:v>
                </c:pt>
                <c:pt idx="10">
                  <c:v>Not underprepared</c:v>
                </c:pt>
              </c:strCache>
            </c:strRef>
          </c:cat>
          <c:val>
            <c:numRef>
              <c:f>Sheet2!$I$12:$I$22</c:f>
              <c:numCache>
                <c:formatCode>0.0</c:formatCode>
                <c:ptCount val="11"/>
                <c:pt idx="0">
                  <c:v>25.536649999999998</c:v>
                </c:pt>
                <c:pt idx="1">
                  <c:v>43.91854</c:v>
                </c:pt>
                <c:pt idx="3">
                  <c:v>31.285450000000001</c:v>
                </c:pt>
                <c:pt idx="4">
                  <c:v>40.784019999999998</c:v>
                </c:pt>
                <c:pt idx="6">
                  <c:v>29.535920000000001</c:v>
                </c:pt>
                <c:pt idx="7">
                  <c:v>44.355499999999999</c:v>
                </c:pt>
                <c:pt idx="9">
                  <c:v>17.28998</c:v>
                </c:pt>
                <c:pt idx="10">
                  <c:v>44.723280000000003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4-4F3A-8CB8-EDC88942D244}"/>
            </c:ext>
          </c:extLst>
        </c:ser>
        <c:ser>
          <c:idx val="1"/>
          <c:order val="1"/>
          <c:tx>
            <c:strRef>
              <c:f>Sheet2!$J$11</c:f>
              <c:strCache>
                <c:ptCount val="1"/>
                <c:pt idx="0">
                  <c:v>Control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857142857142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54-4F3A-8CB8-EDC88942D244}"/>
                </c:ext>
              </c:extLst>
            </c:dLbl>
            <c:dLbl>
              <c:idx val="1"/>
              <c:layout>
                <c:manualLayout>
                  <c:x val="1.2698412698412698E-2"/>
                  <c:y val="2.3809523809523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54-4F3A-8CB8-EDC88942D244}"/>
                </c:ext>
              </c:extLst>
            </c:dLbl>
            <c:dLbl>
              <c:idx val="3"/>
              <c:layout>
                <c:manualLayout>
                  <c:x val="1.1111111111111112E-2"/>
                  <c:y val="-4.7619047619048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54-4F3A-8CB8-EDC88942D244}"/>
                </c:ext>
              </c:extLst>
            </c:dLbl>
            <c:dLbl>
              <c:idx val="4"/>
              <c:layout>
                <c:manualLayout>
                  <c:x val="1.4285714285714228E-2"/>
                  <c:y val="-4.7619047619048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54-4F3A-8CB8-EDC88942D244}"/>
                </c:ext>
              </c:extLst>
            </c:dLbl>
            <c:dLbl>
              <c:idx val="6"/>
              <c:layout>
                <c:manualLayout>
                  <c:x val="1.5873015873015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54-4F3A-8CB8-EDC88942D244}"/>
                </c:ext>
              </c:extLst>
            </c:dLbl>
            <c:dLbl>
              <c:idx val="7"/>
              <c:layout>
                <c:manualLayout>
                  <c:x val="1.5873015873015872E-2"/>
                  <c:y val="-7.1428571428571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54-4F3A-8CB8-EDC88942D244}"/>
                </c:ext>
              </c:extLst>
            </c:dLbl>
            <c:dLbl>
              <c:idx val="9"/>
              <c:layout>
                <c:manualLayout>
                  <c:x val="1.2698412698412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54-4F3A-8CB8-EDC88942D244}"/>
                </c:ext>
              </c:extLst>
            </c:dLbl>
            <c:dLbl>
              <c:idx val="10"/>
              <c:layout>
                <c:manualLayout>
                  <c:x val="1.746031746031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54-4F3A-8CB8-EDC88942D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Sheet2!$H$12:$H$22</c:f>
              <c:strCache>
                <c:ptCount val="11"/>
                <c:pt idx="0">
                  <c:v>Underrepresented Minority</c:v>
                </c:pt>
                <c:pt idx="1">
                  <c:v>Not Underrep. Minority</c:v>
                </c:pt>
                <c:pt idx="3">
                  <c:v>First generation </c:v>
                </c:pt>
                <c:pt idx="4">
                  <c:v>Not first generation</c:v>
                </c:pt>
                <c:pt idx="6">
                  <c:v>Economically Disadvantaged</c:v>
                </c:pt>
                <c:pt idx="7">
                  <c:v>Not economically disadvantaged</c:v>
                </c:pt>
                <c:pt idx="9">
                  <c:v>Underprepared</c:v>
                </c:pt>
                <c:pt idx="10">
                  <c:v>Not underprepared</c:v>
                </c:pt>
              </c:strCache>
            </c:strRef>
          </c:cat>
          <c:val>
            <c:numRef>
              <c:f>Sheet2!$J$12:$J$22</c:f>
              <c:numCache>
                <c:formatCode>0.0</c:formatCode>
                <c:ptCount val="11"/>
                <c:pt idx="0">
                  <c:v>15.436649999999998</c:v>
                </c:pt>
                <c:pt idx="1">
                  <c:v>25.86</c:v>
                </c:pt>
                <c:pt idx="3">
                  <c:v>17.48545</c:v>
                </c:pt>
                <c:pt idx="4">
                  <c:v>26.745080000000002</c:v>
                </c:pt>
                <c:pt idx="6">
                  <c:v>15.23592</c:v>
                </c:pt>
                <c:pt idx="7">
                  <c:v>29.19</c:v>
                </c:pt>
                <c:pt idx="9">
                  <c:v>9.7899799999999999</c:v>
                </c:pt>
                <c:pt idx="10">
                  <c:v>28.10042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4-4F3A-8CB8-EDC88942D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692616"/>
        <c:axId val="296691304"/>
      </c:barChart>
      <c:catAx>
        <c:axId val="29669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691304"/>
        <c:crosses val="autoZero"/>
        <c:auto val="1"/>
        <c:lblAlgn val="ctr"/>
        <c:lblOffset val="100"/>
        <c:noMultiLvlLbl val="0"/>
      </c:catAx>
      <c:valAx>
        <c:axId val="2966913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19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69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40E99-31D0-40A0-A171-EE9468AF268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6E185E-9510-44A6-84BE-17EB8DDC7F2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800" dirty="0"/>
            <a:t>Students Graduating from High School Ready for College</a:t>
          </a:r>
        </a:p>
      </dgm:t>
    </dgm:pt>
    <dgm:pt modelId="{0AA9C503-BBBE-4C2A-BBF4-110395AB27DB}" type="parTrans" cxnId="{6B53EEDE-852D-4EF1-9179-20433F56C7F2}">
      <dgm:prSet/>
      <dgm:spPr/>
      <dgm:t>
        <a:bodyPr/>
        <a:lstStyle/>
        <a:p>
          <a:endParaRPr lang="en-US" sz="1400"/>
        </a:p>
      </dgm:t>
    </dgm:pt>
    <dgm:pt modelId="{81D74416-534F-4427-87D4-79F53894BBBF}" type="sibTrans" cxnId="{6B53EEDE-852D-4EF1-9179-20433F56C7F2}">
      <dgm:prSet/>
      <dgm:spPr/>
      <dgm:t>
        <a:bodyPr/>
        <a:lstStyle/>
        <a:p>
          <a:endParaRPr lang="en-US" sz="1400"/>
        </a:p>
      </dgm:t>
    </dgm:pt>
    <dgm:pt modelId="{FC92A20E-8A1C-4B08-9CEB-9D9C838D428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/>
            <a:t>Purposeful</a:t>
          </a:r>
          <a:r>
            <a:rPr lang="en-US" sz="1400" dirty="0"/>
            <a:t> </a:t>
          </a:r>
          <a:r>
            <a:rPr lang="en-US" sz="1400" b="1" dirty="0"/>
            <a:t>Design</a:t>
          </a:r>
        </a:p>
      </dgm:t>
    </dgm:pt>
    <dgm:pt modelId="{4408140D-640F-4C73-BA5A-1DB5C4BB0136}" type="parTrans" cxnId="{AF44AAE8-04CA-4F83-B9FA-1613AEF04451}">
      <dgm:prSet/>
      <dgm:spPr/>
      <dgm:t>
        <a:bodyPr/>
        <a:lstStyle/>
        <a:p>
          <a:endParaRPr lang="en-US" sz="1400"/>
        </a:p>
      </dgm:t>
    </dgm:pt>
    <dgm:pt modelId="{6EE54ED2-72F4-4D20-A7F3-7E80CFE1BE9C}" type="sibTrans" cxnId="{AF44AAE8-04CA-4F83-B9FA-1613AEF04451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sz="1400"/>
        </a:p>
      </dgm:t>
    </dgm:pt>
    <dgm:pt modelId="{EE8A6452-ED48-4216-B325-518741D2716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/>
            <a:t>Professionalism</a:t>
          </a:r>
        </a:p>
      </dgm:t>
    </dgm:pt>
    <dgm:pt modelId="{A14C9AB2-3371-407C-899B-0457A20EB816}" type="parTrans" cxnId="{023C4289-222E-4C15-B4EB-FA2BD6F711A7}">
      <dgm:prSet/>
      <dgm:spPr/>
      <dgm:t>
        <a:bodyPr/>
        <a:lstStyle/>
        <a:p>
          <a:endParaRPr lang="en-US" sz="1400"/>
        </a:p>
      </dgm:t>
    </dgm:pt>
    <dgm:pt modelId="{020112D9-0D49-460B-AEAF-D8B0383346E0}" type="sibTrans" cxnId="{023C4289-222E-4C15-B4EB-FA2BD6F711A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sz="1400"/>
        </a:p>
      </dgm:t>
    </dgm:pt>
    <dgm:pt modelId="{162FEBB6-98E2-4115-AB3C-5F81EB6FBF1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>
              <a:cs typeface="Arial" charset="0"/>
            </a:rPr>
            <a:t>Personalization </a:t>
          </a:r>
        </a:p>
      </dgm:t>
    </dgm:pt>
    <dgm:pt modelId="{9FC24C14-2C01-47D1-BF47-4027699D8597}" type="parTrans" cxnId="{F716816B-35C3-4C98-B566-ECC83849CA2B}">
      <dgm:prSet/>
      <dgm:spPr/>
      <dgm:t>
        <a:bodyPr/>
        <a:lstStyle/>
        <a:p>
          <a:endParaRPr lang="en-US" sz="1400"/>
        </a:p>
      </dgm:t>
    </dgm:pt>
    <dgm:pt modelId="{0A92B687-2600-47DA-8015-63DCFB432E12}" type="sibTrans" cxnId="{F716816B-35C3-4C98-B566-ECC83849CA2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sz="1400"/>
        </a:p>
      </dgm:t>
    </dgm:pt>
    <dgm:pt modelId="{BAEB7296-5F2B-4B55-989C-43681E3BAD5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/>
            <a:t>College</a:t>
          </a:r>
          <a:r>
            <a:rPr lang="en-US" sz="1400" dirty="0"/>
            <a:t> </a:t>
          </a:r>
          <a:r>
            <a:rPr lang="en-US" sz="1400" b="1" dirty="0"/>
            <a:t>Ready</a:t>
          </a:r>
        </a:p>
      </dgm:t>
    </dgm:pt>
    <dgm:pt modelId="{F1003498-B0C4-49AB-99A7-BD1D7E7FCCE3}" type="parTrans" cxnId="{EE1EE8DB-DE72-4D5E-959E-ACED0CF793B7}">
      <dgm:prSet/>
      <dgm:spPr/>
      <dgm:t>
        <a:bodyPr/>
        <a:lstStyle/>
        <a:p>
          <a:endParaRPr lang="en-US" sz="1400"/>
        </a:p>
      </dgm:t>
    </dgm:pt>
    <dgm:pt modelId="{9CF79023-A87C-4435-9535-9CD58320EF0A}" type="sibTrans" cxnId="{EE1EE8DB-DE72-4D5E-959E-ACED0CF793B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sz="1400"/>
        </a:p>
      </dgm:t>
    </dgm:pt>
    <dgm:pt modelId="{CAF6F14B-A63D-4BB3-8584-610B230DD73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>
              <a:cs typeface="Arial" charset="0"/>
            </a:rPr>
            <a:t>Powerful Teaching and Learning</a:t>
          </a:r>
        </a:p>
      </dgm:t>
    </dgm:pt>
    <dgm:pt modelId="{B7352D1A-8E8E-4925-BD4D-B93A1514DD1B}" type="parTrans" cxnId="{09A1DC40-C3B6-4992-B639-3D3C57AA033E}">
      <dgm:prSet/>
      <dgm:spPr/>
      <dgm:t>
        <a:bodyPr/>
        <a:lstStyle/>
        <a:p>
          <a:endParaRPr lang="en-US" sz="1400"/>
        </a:p>
      </dgm:t>
    </dgm:pt>
    <dgm:pt modelId="{A2260765-8A73-44F0-96D0-0C8E83A5820D}" type="sibTrans" cxnId="{09A1DC40-C3B6-4992-B639-3D3C57AA033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sz="1400"/>
        </a:p>
      </dgm:t>
    </dgm:pt>
    <dgm:pt modelId="{E141D15E-68DB-41AC-8F88-73E49AD3E89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/>
            <a:t>Leadership</a:t>
          </a:r>
        </a:p>
      </dgm:t>
    </dgm:pt>
    <dgm:pt modelId="{5B850C9D-21C3-4CFB-ABB4-251C81D9BF39}" type="parTrans" cxnId="{0FAA891A-E3F2-4DB2-9B3C-B9A201F01436}">
      <dgm:prSet/>
      <dgm:spPr/>
      <dgm:t>
        <a:bodyPr/>
        <a:lstStyle/>
        <a:p>
          <a:endParaRPr lang="en-US"/>
        </a:p>
      </dgm:t>
    </dgm:pt>
    <dgm:pt modelId="{F2135379-8812-4C8E-AD09-6E85F2E0618B}" type="sibTrans" cxnId="{0FAA891A-E3F2-4DB2-9B3C-B9A201F01436}">
      <dgm:prSet/>
      <dgm:spPr/>
      <dgm:t>
        <a:bodyPr/>
        <a:lstStyle/>
        <a:p>
          <a:endParaRPr lang="en-US"/>
        </a:p>
      </dgm:t>
    </dgm:pt>
    <dgm:pt modelId="{ED1DDF83-0D05-4DD7-A118-517DB85430CA}" type="pres">
      <dgm:prSet presAssocID="{38640E99-31D0-40A0-A171-EE9468AF26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1CD58D-4E4D-4F36-A460-65726A7B29E3}" type="pres">
      <dgm:prSet presAssocID="{1D6E185E-9510-44A6-84BE-17EB8DDC7F25}" presName="centerShape" presStyleLbl="node0" presStyleIdx="0" presStyleCnt="1" custScaleX="140147" custScaleY="144188" custLinFactNeighborX="2017" custLinFactNeighborY="-1055"/>
      <dgm:spPr/>
    </dgm:pt>
    <dgm:pt modelId="{D6DAE787-ECE7-428A-92FA-4D095FFFD827}" type="pres">
      <dgm:prSet presAssocID="{BAEB7296-5F2B-4B55-989C-43681E3BAD5A}" presName="node" presStyleLbl="node1" presStyleIdx="0" presStyleCnt="6" custScaleX="121413" custScaleY="108419">
        <dgm:presLayoutVars>
          <dgm:bulletEnabled val="1"/>
        </dgm:presLayoutVars>
      </dgm:prSet>
      <dgm:spPr/>
    </dgm:pt>
    <dgm:pt modelId="{CEAA84B9-38A4-4FFA-8BC2-25D6F35BDFC5}" type="pres">
      <dgm:prSet presAssocID="{BAEB7296-5F2B-4B55-989C-43681E3BAD5A}" presName="dummy" presStyleCnt="0"/>
      <dgm:spPr/>
    </dgm:pt>
    <dgm:pt modelId="{D04F5277-3EAE-4B50-A004-136EE01BF159}" type="pres">
      <dgm:prSet presAssocID="{9CF79023-A87C-4435-9535-9CD58320EF0A}" presName="sibTrans" presStyleLbl="sibTrans2D1" presStyleIdx="0" presStyleCnt="6"/>
      <dgm:spPr/>
    </dgm:pt>
    <dgm:pt modelId="{CF45A0A4-8900-41B8-9699-80163AEC2D06}" type="pres">
      <dgm:prSet presAssocID="{CAF6F14B-A63D-4BB3-8584-610B230DD736}" presName="node" presStyleLbl="node1" presStyleIdx="1" presStyleCnt="6" custScaleX="127088" custScaleY="125249" custRadScaleRad="109921" custRadScaleInc="-2305">
        <dgm:presLayoutVars>
          <dgm:bulletEnabled val="1"/>
        </dgm:presLayoutVars>
      </dgm:prSet>
      <dgm:spPr/>
    </dgm:pt>
    <dgm:pt modelId="{6A4C1EBC-99CE-4AFA-9C3E-A37ACA502FDF}" type="pres">
      <dgm:prSet presAssocID="{CAF6F14B-A63D-4BB3-8584-610B230DD736}" presName="dummy" presStyleCnt="0"/>
      <dgm:spPr/>
    </dgm:pt>
    <dgm:pt modelId="{F3715107-8157-44BD-BD6A-55E862F15551}" type="pres">
      <dgm:prSet presAssocID="{A2260765-8A73-44F0-96D0-0C8E83A5820D}" presName="sibTrans" presStyleLbl="sibTrans2D1" presStyleIdx="1" presStyleCnt="6"/>
      <dgm:spPr/>
    </dgm:pt>
    <dgm:pt modelId="{66D84B1F-12D5-4796-B08E-87443E8CB7C8}" type="pres">
      <dgm:prSet presAssocID="{FC92A20E-8A1C-4B08-9CEB-9D9C838D4288}" presName="node" presStyleLbl="node1" presStyleIdx="2" presStyleCnt="6" custScaleX="126682" custScaleY="112771" custRadScaleRad="103773" custRadScaleInc="-11566">
        <dgm:presLayoutVars>
          <dgm:bulletEnabled val="1"/>
        </dgm:presLayoutVars>
      </dgm:prSet>
      <dgm:spPr/>
    </dgm:pt>
    <dgm:pt modelId="{F13961D7-8860-4EB9-B6F3-53A0495171FE}" type="pres">
      <dgm:prSet presAssocID="{FC92A20E-8A1C-4B08-9CEB-9D9C838D4288}" presName="dummy" presStyleCnt="0"/>
      <dgm:spPr/>
    </dgm:pt>
    <dgm:pt modelId="{0DC3F60D-E23B-4492-A438-F4C940FF0514}" type="pres">
      <dgm:prSet presAssocID="{6EE54ED2-72F4-4D20-A7F3-7E80CFE1BE9C}" presName="sibTrans" presStyleLbl="sibTrans2D1" presStyleIdx="2" presStyleCnt="6"/>
      <dgm:spPr/>
    </dgm:pt>
    <dgm:pt modelId="{1035CD92-917B-485E-8C9F-DC43796EF167}" type="pres">
      <dgm:prSet presAssocID="{EE8A6452-ED48-4216-B325-518741D27165}" presName="node" presStyleLbl="node1" presStyleIdx="3" presStyleCnt="6" custScaleX="121039" custScaleY="118696" custRadScaleRad="105557" custRadScaleInc="-7032">
        <dgm:presLayoutVars>
          <dgm:bulletEnabled val="1"/>
        </dgm:presLayoutVars>
      </dgm:prSet>
      <dgm:spPr/>
    </dgm:pt>
    <dgm:pt modelId="{D4D67ABE-66C4-4ECA-A130-C0821C298264}" type="pres">
      <dgm:prSet presAssocID="{EE8A6452-ED48-4216-B325-518741D27165}" presName="dummy" presStyleCnt="0"/>
      <dgm:spPr/>
    </dgm:pt>
    <dgm:pt modelId="{50E3C928-D41C-4CD1-9F2B-E5F9A3DA835A}" type="pres">
      <dgm:prSet presAssocID="{020112D9-0D49-460B-AEAF-D8B0383346E0}" presName="sibTrans" presStyleLbl="sibTrans2D1" presStyleIdx="3" presStyleCnt="6"/>
      <dgm:spPr/>
    </dgm:pt>
    <dgm:pt modelId="{4AAD222D-68D9-4AAC-B119-234A216E06EB}" type="pres">
      <dgm:prSet presAssocID="{E141D15E-68DB-41AC-8F88-73E49AD3E896}" presName="node" presStyleLbl="node1" presStyleIdx="4" presStyleCnt="6" custScaleX="130076" custScaleY="126192">
        <dgm:presLayoutVars>
          <dgm:bulletEnabled val="1"/>
        </dgm:presLayoutVars>
      </dgm:prSet>
      <dgm:spPr/>
    </dgm:pt>
    <dgm:pt modelId="{2B0CE578-33AD-4D87-8196-026B5B582045}" type="pres">
      <dgm:prSet presAssocID="{E141D15E-68DB-41AC-8F88-73E49AD3E896}" presName="dummy" presStyleCnt="0"/>
      <dgm:spPr/>
    </dgm:pt>
    <dgm:pt modelId="{A64BE275-5A6E-4054-95A3-832E9F9A0211}" type="pres">
      <dgm:prSet presAssocID="{F2135379-8812-4C8E-AD09-6E85F2E0618B}" presName="sibTrans" presStyleLbl="sibTrans2D1" presStyleIdx="4" presStyleCnt="6"/>
      <dgm:spPr/>
    </dgm:pt>
    <dgm:pt modelId="{B224F83D-08D7-4173-8033-BD0663DAF46D}" type="pres">
      <dgm:prSet presAssocID="{162FEBB6-98E2-4115-AB3C-5F81EB6FBF14}" presName="node" presStyleLbl="node1" presStyleIdx="5" presStyleCnt="6" custScaleX="124686" custScaleY="128833" custRadScaleRad="101337" custRadScaleInc="-3399">
        <dgm:presLayoutVars>
          <dgm:bulletEnabled val="1"/>
        </dgm:presLayoutVars>
      </dgm:prSet>
      <dgm:spPr/>
    </dgm:pt>
    <dgm:pt modelId="{DB1CF2F4-3829-48C0-B86A-5EE916A7C3B3}" type="pres">
      <dgm:prSet presAssocID="{162FEBB6-98E2-4115-AB3C-5F81EB6FBF14}" presName="dummy" presStyleCnt="0"/>
      <dgm:spPr/>
    </dgm:pt>
    <dgm:pt modelId="{6CB4FE6D-9402-489E-B8EA-63D3508AE1AC}" type="pres">
      <dgm:prSet presAssocID="{0A92B687-2600-47DA-8015-63DCFB432E12}" presName="sibTrans" presStyleLbl="sibTrans2D1" presStyleIdx="5" presStyleCnt="6"/>
      <dgm:spPr/>
    </dgm:pt>
  </dgm:ptLst>
  <dgm:cxnLst>
    <dgm:cxn modelId="{F8BC3108-25D0-4DB4-AE80-AA2733B2C476}" type="presOf" srcId="{F2135379-8812-4C8E-AD09-6E85F2E0618B}" destId="{A64BE275-5A6E-4054-95A3-832E9F9A0211}" srcOrd="0" destOrd="0" presId="urn:microsoft.com/office/officeart/2005/8/layout/radial6"/>
    <dgm:cxn modelId="{5CAAE416-115D-4EFF-AF66-C18BE1B05A49}" type="presOf" srcId="{162FEBB6-98E2-4115-AB3C-5F81EB6FBF14}" destId="{B224F83D-08D7-4173-8033-BD0663DAF46D}" srcOrd="0" destOrd="0" presId="urn:microsoft.com/office/officeart/2005/8/layout/radial6"/>
    <dgm:cxn modelId="{0FAA891A-E3F2-4DB2-9B3C-B9A201F01436}" srcId="{1D6E185E-9510-44A6-84BE-17EB8DDC7F25}" destId="{E141D15E-68DB-41AC-8F88-73E49AD3E896}" srcOrd="4" destOrd="0" parTransId="{5B850C9D-21C3-4CFB-ABB4-251C81D9BF39}" sibTransId="{F2135379-8812-4C8E-AD09-6E85F2E0618B}"/>
    <dgm:cxn modelId="{09A1DC40-C3B6-4992-B639-3D3C57AA033E}" srcId="{1D6E185E-9510-44A6-84BE-17EB8DDC7F25}" destId="{CAF6F14B-A63D-4BB3-8584-610B230DD736}" srcOrd="1" destOrd="0" parTransId="{B7352D1A-8E8E-4925-BD4D-B93A1514DD1B}" sibTransId="{A2260765-8A73-44F0-96D0-0C8E83A5820D}"/>
    <dgm:cxn modelId="{F716816B-35C3-4C98-B566-ECC83849CA2B}" srcId="{1D6E185E-9510-44A6-84BE-17EB8DDC7F25}" destId="{162FEBB6-98E2-4115-AB3C-5F81EB6FBF14}" srcOrd="5" destOrd="0" parTransId="{9FC24C14-2C01-47D1-BF47-4027699D8597}" sibTransId="{0A92B687-2600-47DA-8015-63DCFB432E12}"/>
    <dgm:cxn modelId="{6439E371-3519-4C8D-B0FC-199D9180DB6A}" type="presOf" srcId="{BAEB7296-5F2B-4B55-989C-43681E3BAD5A}" destId="{D6DAE787-ECE7-428A-92FA-4D095FFFD827}" srcOrd="0" destOrd="0" presId="urn:microsoft.com/office/officeart/2005/8/layout/radial6"/>
    <dgm:cxn modelId="{D39F7B77-17A0-42AC-AE44-546B9262004A}" type="presOf" srcId="{FC92A20E-8A1C-4B08-9CEB-9D9C838D4288}" destId="{66D84B1F-12D5-4796-B08E-87443E8CB7C8}" srcOrd="0" destOrd="0" presId="urn:microsoft.com/office/officeart/2005/8/layout/radial6"/>
    <dgm:cxn modelId="{AA934B82-ACE4-467F-A6B6-27936F26A220}" type="presOf" srcId="{EE8A6452-ED48-4216-B325-518741D27165}" destId="{1035CD92-917B-485E-8C9F-DC43796EF167}" srcOrd="0" destOrd="0" presId="urn:microsoft.com/office/officeart/2005/8/layout/radial6"/>
    <dgm:cxn modelId="{194B4B87-3C64-487A-9479-67FF05A6E942}" type="presOf" srcId="{E141D15E-68DB-41AC-8F88-73E49AD3E896}" destId="{4AAD222D-68D9-4AAC-B119-234A216E06EB}" srcOrd="0" destOrd="0" presId="urn:microsoft.com/office/officeart/2005/8/layout/radial6"/>
    <dgm:cxn modelId="{023C4289-222E-4C15-B4EB-FA2BD6F711A7}" srcId="{1D6E185E-9510-44A6-84BE-17EB8DDC7F25}" destId="{EE8A6452-ED48-4216-B325-518741D27165}" srcOrd="3" destOrd="0" parTransId="{A14C9AB2-3371-407C-899B-0457A20EB816}" sibTransId="{020112D9-0D49-460B-AEAF-D8B0383346E0}"/>
    <dgm:cxn modelId="{B4B03296-C460-4B44-B0DD-EACF656E689A}" type="presOf" srcId="{A2260765-8A73-44F0-96D0-0C8E83A5820D}" destId="{F3715107-8157-44BD-BD6A-55E862F15551}" srcOrd="0" destOrd="0" presId="urn:microsoft.com/office/officeart/2005/8/layout/radial6"/>
    <dgm:cxn modelId="{386F6BB0-ED9A-4AFB-9385-EA0B57363142}" type="presOf" srcId="{1D6E185E-9510-44A6-84BE-17EB8DDC7F25}" destId="{D51CD58D-4E4D-4F36-A460-65726A7B29E3}" srcOrd="0" destOrd="0" presId="urn:microsoft.com/office/officeart/2005/8/layout/radial6"/>
    <dgm:cxn modelId="{362C96C5-F1B7-4384-B275-5AB85732C31A}" type="presOf" srcId="{CAF6F14B-A63D-4BB3-8584-610B230DD736}" destId="{CF45A0A4-8900-41B8-9699-80163AEC2D06}" srcOrd="0" destOrd="0" presId="urn:microsoft.com/office/officeart/2005/8/layout/radial6"/>
    <dgm:cxn modelId="{DFFF4FC7-BD10-405F-ADCE-77F00230A7FD}" type="presOf" srcId="{38640E99-31D0-40A0-A171-EE9468AF2687}" destId="{ED1DDF83-0D05-4DD7-A118-517DB85430CA}" srcOrd="0" destOrd="0" presId="urn:microsoft.com/office/officeart/2005/8/layout/radial6"/>
    <dgm:cxn modelId="{98C857CA-21BE-431E-81CF-E8D4AFD12F3B}" type="presOf" srcId="{020112D9-0D49-460B-AEAF-D8B0383346E0}" destId="{50E3C928-D41C-4CD1-9F2B-E5F9A3DA835A}" srcOrd="0" destOrd="0" presId="urn:microsoft.com/office/officeart/2005/8/layout/radial6"/>
    <dgm:cxn modelId="{EE1EE8DB-DE72-4D5E-959E-ACED0CF793B7}" srcId="{1D6E185E-9510-44A6-84BE-17EB8DDC7F25}" destId="{BAEB7296-5F2B-4B55-989C-43681E3BAD5A}" srcOrd="0" destOrd="0" parTransId="{F1003498-B0C4-49AB-99A7-BD1D7E7FCCE3}" sibTransId="{9CF79023-A87C-4435-9535-9CD58320EF0A}"/>
    <dgm:cxn modelId="{6B53EEDE-852D-4EF1-9179-20433F56C7F2}" srcId="{38640E99-31D0-40A0-A171-EE9468AF2687}" destId="{1D6E185E-9510-44A6-84BE-17EB8DDC7F25}" srcOrd="0" destOrd="0" parTransId="{0AA9C503-BBBE-4C2A-BBF4-110395AB27DB}" sibTransId="{81D74416-534F-4427-87D4-79F53894BBBF}"/>
    <dgm:cxn modelId="{5BEA46E7-1F56-418C-AB7C-327E0E8FFFD2}" type="presOf" srcId="{6EE54ED2-72F4-4D20-A7F3-7E80CFE1BE9C}" destId="{0DC3F60D-E23B-4492-A438-F4C940FF0514}" srcOrd="0" destOrd="0" presId="urn:microsoft.com/office/officeart/2005/8/layout/radial6"/>
    <dgm:cxn modelId="{AF44AAE8-04CA-4F83-B9FA-1613AEF04451}" srcId="{1D6E185E-9510-44A6-84BE-17EB8DDC7F25}" destId="{FC92A20E-8A1C-4B08-9CEB-9D9C838D4288}" srcOrd="2" destOrd="0" parTransId="{4408140D-640F-4C73-BA5A-1DB5C4BB0136}" sibTransId="{6EE54ED2-72F4-4D20-A7F3-7E80CFE1BE9C}"/>
    <dgm:cxn modelId="{926890E9-38EC-4D90-A057-28A1B709615F}" type="presOf" srcId="{0A92B687-2600-47DA-8015-63DCFB432E12}" destId="{6CB4FE6D-9402-489E-B8EA-63D3508AE1AC}" srcOrd="0" destOrd="0" presId="urn:microsoft.com/office/officeart/2005/8/layout/radial6"/>
    <dgm:cxn modelId="{FB1749F0-2516-46BE-91D3-29BF8C5576BF}" type="presOf" srcId="{9CF79023-A87C-4435-9535-9CD58320EF0A}" destId="{D04F5277-3EAE-4B50-A004-136EE01BF159}" srcOrd="0" destOrd="0" presId="urn:microsoft.com/office/officeart/2005/8/layout/radial6"/>
    <dgm:cxn modelId="{098FE8F1-2757-4682-82EA-1830A6D8596D}" type="presParOf" srcId="{ED1DDF83-0D05-4DD7-A118-517DB85430CA}" destId="{D51CD58D-4E4D-4F36-A460-65726A7B29E3}" srcOrd="0" destOrd="0" presId="urn:microsoft.com/office/officeart/2005/8/layout/radial6"/>
    <dgm:cxn modelId="{A747CF89-3902-4DEC-8F36-AA06E2180FCE}" type="presParOf" srcId="{ED1DDF83-0D05-4DD7-A118-517DB85430CA}" destId="{D6DAE787-ECE7-428A-92FA-4D095FFFD827}" srcOrd="1" destOrd="0" presId="urn:microsoft.com/office/officeart/2005/8/layout/radial6"/>
    <dgm:cxn modelId="{E59BCD05-C55F-4AFA-A979-1B2EF2CF74EB}" type="presParOf" srcId="{ED1DDF83-0D05-4DD7-A118-517DB85430CA}" destId="{CEAA84B9-38A4-4FFA-8BC2-25D6F35BDFC5}" srcOrd="2" destOrd="0" presId="urn:microsoft.com/office/officeart/2005/8/layout/radial6"/>
    <dgm:cxn modelId="{F0A355C2-68C8-48AE-9A45-EC81EAB2FD61}" type="presParOf" srcId="{ED1DDF83-0D05-4DD7-A118-517DB85430CA}" destId="{D04F5277-3EAE-4B50-A004-136EE01BF159}" srcOrd="3" destOrd="0" presId="urn:microsoft.com/office/officeart/2005/8/layout/radial6"/>
    <dgm:cxn modelId="{0BE287EE-2F47-4BC8-AF04-5C29D96F2E40}" type="presParOf" srcId="{ED1DDF83-0D05-4DD7-A118-517DB85430CA}" destId="{CF45A0A4-8900-41B8-9699-80163AEC2D06}" srcOrd="4" destOrd="0" presId="urn:microsoft.com/office/officeart/2005/8/layout/radial6"/>
    <dgm:cxn modelId="{B7A67426-F8C6-4C59-8F45-748ED7453875}" type="presParOf" srcId="{ED1DDF83-0D05-4DD7-A118-517DB85430CA}" destId="{6A4C1EBC-99CE-4AFA-9C3E-A37ACA502FDF}" srcOrd="5" destOrd="0" presId="urn:microsoft.com/office/officeart/2005/8/layout/radial6"/>
    <dgm:cxn modelId="{6A0172F1-FED2-493E-ABB3-F6C24C9215A1}" type="presParOf" srcId="{ED1DDF83-0D05-4DD7-A118-517DB85430CA}" destId="{F3715107-8157-44BD-BD6A-55E862F15551}" srcOrd="6" destOrd="0" presId="urn:microsoft.com/office/officeart/2005/8/layout/radial6"/>
    <dgm:cxn modelId="{7E7C2FFA-4428-496E-84AA-19FD8D6F739D}" type="presParOf" srcId="{ED1DDF83-0D05-4DD7-A118-517DB85430CA}" destId="{66D84B1F-12D5-4796-B08E-87443E8CB7C8}" srcOrd="7" destOrd="0" presId="urn:microsoft.com/office/officeart/2005/8/layout/radial6"/>
    <dgm:cxn modelId="{34FA90C3-7506-4871-AD22-7F51C727AA6F}" type="presParOf" srcId="{ED1DDF83-0D05-4DD7-A118-517DB85430CA}" destId="{F13961D7-8860-4EB9-B6F3-53A0495171FE}" srcOrd="8" destOrd="0" presId="urn:microsoft.com/office/officeart/2005/8/layout/radial6"/>
    <dgm:cxn modelId="{4161963F-1041-4B64-937E-73E39EB12581}" type="presParOf" srcId="{ED1DDF83-0D05-4DD7-A118-517DB85430CA}" destId="{0DC3F60D-E23B-4492-A438-F4C940FF0514}" srcOrd="9" destOrd="0" presId="urn:microsoft.com/office/officeart/2005/8/layout/radial6"/>
    <dgm:cxn modelId="{72D4584F-C793-4A0D-B577-0F33D8AB3735}" type="presParOf" srcId="{ED1DDF83-0D05-4DD7-A118-517DB85430CA}" destId="{1035CD92-917B-485E-8C9F-DC43796EF167}" srcOrd="10" destOrd="0" presId="urn:microsoft.com/office/officeart/2005/8/layout/radial6"/>
    <dgm:cxn modelId="{A1967A76-812C-4714-8598-B25FDCF40EF6}" type="presParOf" srcId="{ED1DDF83-0D05-4DD7-A118-517DB85430CA}" destId="{D4D67ABE-66C4-4ECA-A130-C0821C298264}" srcOrd="11" destOrd="0" presId="urn:microsoft.com/office/officeart/2005/8/layout/radial6"/>
    <dgm:cxn modelId="{1A136F58-886E-4EDA-ABA6-52346807CDAF}" type="presParOf" srcId="{ED1DDF83-0D05-4DD7-A118-517DB85430CA}" destId="{50E3C928-D41C-4CD1-9F2B-E5F9A3DA835A}" srcOrd="12" destOrd="0" presId="urn:microsoft.com/office/officeart/2005/8/layout/radial6"/>
    <dgm:cxn modelId="{D176C4D4-4CE0-44F1-BAE7-6C520C51D194}" type="presParOf" srcId="{ED1DDF83-0D05-4DD7-A118-517DB85430CA}" destId="{4AAD222D-68D9-4AAC-B119-234A216E06EB}" srcOrd="13" destOrd="0" presId="urn:microsoft.com/office/officeart/2005/8/layout/radial6"/>
    <dgm:cxn modelId="{0093007E-3D80-4983-82CE-BD7578AB48D6}" type="presParOf" srcId="{ED1DDF83-0D05-4DD7-A118-517DB85430CA}" destId="{2B0CE578-33AD-4D87-8196-026B5B582045}" srcOrd="14" destOrd="0" presId="urn:microsoft.com/office/officeart/2005/8/layout/radial6"/>
    <dgm:cxn modelId="{93078A03-32D5-484B-B357-0877222CA4D4}" type="presParOf" srcId="{ED1DDF83-0D05-4DD7-A118-517DB85430CA}" destId="{A64BE275-5A6E-4054-95A3-832E9F9A0211}" srcOrd="15" destOrd="0" presId="urn:microsoft.com/office/officeart/2005/8/layout/radial6"/>
    <dgm:cxn modelId="{DECE4D76-41D1-43EA-B766-A0605DBB5CC6}" type="presParOf" srcId="{ED1DDF83-0D05-4DD7-A118-517DB85430CA}" destId="{B224F83D-08D7-4173-8033-BD0663DAF46D}" srcOrd="16" destOrd="0" presId="urn:microsoft.com/office/officeart/2005/8/layout/radial6"/>
    <dgm:cxn modelId="{27BB8457-DF6C-48D0-A7A5-93B777D8E75A}" type="presParOf" srcId="{ED1DDF83-0D05-4DD7-A118-517DB85430CA}" destId="{DB1CF2F4-3829-48C0-B86A-5EE916A7C3B3}" srcOrd="17" destOrd="0" presId="urn:microsoft.com/office/officeart/2005/8/layout/radial6"/>
    <dgm:cxn modelId="{5BCA038F-E121-4E0D-B157-AADA8E0F132A}" type="presParOf" srcId="{ED1DDF83-0D05-4DD7-A118-517DB85430CA}" destId="{6CB4FE6D-9402-489E-B8EA-63D3508AE1AC}" srcOrd="18" destOrd="0" presId="urn:microsoft.com/office/officeart/2005/8/layout/radial6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FE6D-9402-489E-B8EA-63D3508AE1AC}">
      <dsp:nvSpPr>
        <dsp:cNvPr id="0" name=""/>
        <dsp:cNvSpPr/>
      </dsp:nvSpPr>
      <dsp:spPr>
        <a:xfrm>
          <a:off x="1468369" y="691325"/>
          <a:ext cx="5012833" cy="5012833"/>
        </a:xfrm>
        <a:prstGeom prst="blockArc">
          <a:avLst>
            <a:gd name="adj1" fmla="val 12584618"/>
            <a:gd name="adj2" fmla="val 16252599"/>
            <a:gd name="adj3" fmla="val 452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BE275-5A6E-4054-95A3-832E9F9A0211}">
      <dsp:nvSpPr>
        <dsp:cNvPr id="0" name=""/>
        <dsp:cNvSpPr/>
      </dsp:nvSpPr>
      <dsp:spPr>
        <a:xfrm>
          <a:off x="1486597" y="658854"/>
          <a:ext cx="5012833" cy="5012833"/>
        </a:xfrm>
        <a:prstGeom prst="blockArc">
          <a:avLst>
            <a:gd name="adj1" fmla="val 8946678"/>
            <a:gd name="adj2" fmla="val 12532362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3C928-D41C-4CD1-9F2B-E5F9A3DA835A}">
      <dsp:nvSpPr>
        <dsp:cNvPr id="0" name=""/>
        <dsp:cNvSpPr/>
      </dsp:nvSpPr>
      <dsp:spPr>
        <a:xfrm>
          <a:off x="1506317" y="692422"/>
          <a:ext cx="5012833" cy="5012833"/>
        </a:xfrm>
        <a:prstGeom prst="blockArc">
          <a:avLst>
            <a:gd name="adj1" fmla="val 5311582"/>
            <a:gd name="adj2" fmla="val 9001313"/>
            <a:gd name="adj3" fmla="val 452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60D-E23B-4492-A438-F4C940FF0514}">
      <dsp:nvSpPr>
        <dsp:cNvPr id="0" name=""/>
        <dsp:cNvSpPr/>
      </dsp:nvSpPr>
      <dsp:spPr>
        <a:xfrm>
          <a:off x="1610585" y="691959"/>
          <a:ext cx="5012833" cy="5012833"/>
        </a:xfrm>
        <a:prstGeom prst="blockArc">
          <a:avLst>
            <a:gd name="adj1" fmla="val 1729072"/>
            <a:gd name="adj2" fmla="val 5457917"/>
            <a:gd name="adj3" fmla="val 452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15107-8157-44BD-BD6A-55E862F15551}">
      <dsp:nvSpPr>
        <dsp:cNvPr id="0" name=""/>
        <dsp:cNvSpPr/>
      </dsp:nvSpPr>
      <dsp:spPr>
        <a:xfrm>
          <a:off x="1700108" y="542135"/>
          <a:ext cx="5012833" cy="5012833"/>
        </a:xfrm>
        <a:prstGeom prst="blockArc">
          <a:avLst>
            <a:gd name="adj1" fmla="val 19814953"/>
            <a:gd name="adj2" fmla="val 1974051"/>
            <a:gd name="adj3" fmla="val 452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F5277-3EAE-4B50-A004-136EE01BF159}">
      <dsp:nvSpPr>
        <dsp:cNvPr id="0" name=""/>
        <dsp:cNvSpPr/>
      </dsp:nvSpPr>
      <dsp:spPr>
        <a:xfrm>
          <a:off x="1782395" y="675952"/>
          <a:ext cx="5012833" cy="5012833"/>
        </a:xfrm>
        <a:prstGeom prst="blockArc">
          <a:avLst>
            <a:gd name="adj1" fmla="val 15811086"/>
            <a:gd name="adj2" fmla="val 19594463"/>
            <a:gd name="adj3" fmla="val 452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CD58D-4E4D-4F36-A460-65726A7B29E3}">
      <dsp:nvSpPr>
        <dsp:cNvPr id="0" name=""/>
        <dsp:cNvSpPr/>
      </dsp:nvSpPr>
      <dsp:spPr>
        <a:xfrm>
          <a:off x="2534237" y="1524022"/>
          <a:ext cx="3153701" cy="3244635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Graduating from High School Ready for College</a:t>
          </a:r>
        </a:p>
      </dsp:txBody>
      <dsp:txXfrm>
        <a:off x="2996086" y="1999188"/>
        <a:ext cx="2230003" cy="2294303"/>
      </dsp:txXfrm>
    </dsp:sp>
    <dsp:sp modelId="{D6DAE787-ECE7-428A-92FA-4D095FFFD827}">
      <dsp:nvSpPr>
        <dsp:cNvPr id="0" name=""/>
        <dsp:cNvSpPr/>
      </dsp:nvSpPr>
      <dsp:spPr>
        <a:xfrm>
          <a:off x="3056019" y="-105586"/>
          <a:ext cx="1912493" cy="170781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College</a:t>
          </a:r>
          <a:r>
            <a:rPr lang="en-US" sz="1400" kern="1200" dirty="0"/>
            <a:t> </a:t>
          </a:r>
          <a:r>
            <a:rPr lang="en-US" sz="1400" b="1" kern="1200" dirty="0"/>
            <a:t>Ready</a:t>
          </a:r>
        </a:p>
      </dsp:txBody>
      <dsp:txXfrm>
        <a:off x="3336097" y="144517"/>
        <a:ext cx="1352337" cy="1207606"/>
      </dsp:txXfrm>
    </dsp:sp>
    <dsp:sp modelId="{CF45A0A4-8900-41B8-9699-80163AEC2D06}">
      <dsp:nvSpPr>
        <dsp:cNvPr id="0" name=""/>
        <dsp:cNvSpPr/>
      </dsp:nvSpPr>
      <dsp:spPr>
        <a:xfrm>
          <a:off x="5332401" y="846478"/>
          <a:ext cx="2001886" cy="197291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cs typeface="Arial" charset="0"/>
            </a:rPr>
            <a:t>Powerful Teaching and Learning</a:t>
          </a:r>
        </a:p>
      </dsp:txBody>
      <dsp:txXfrm>
        <a:off x="5625570" y="1135405"/>
        <a:ext cx="1415548" cy="1395064"/>
      </dsp:txXfrm>
    </dsp:sp>
    <dsp:sp modelId="{66D84B1F-12D5-4796-B08E-87443E8CB7C8}">
      <dsp:nvSpPr>
        <dsp:cNvPr id="0" name=""/>
        <dsp:cNvSpPr/>
      </dsp:nvSpPr>
      <dsp:spPr>
        <a:xfrm>
          <a:off x="5265585" y="3491020"/>
          <a:ext cx="1995490" cy="177636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Purposeful</a:t>
          </a:r>
          <a:r>
            <a:rPr lang="en-US" sz="1400" kern="1200" dirty="0"/>
            <a:t> </a:t>
          </a:r>
          <a:r>
            <a:rPr lang="en-US" sz="1400" b="1" kern="1200" dirty="0"/>
            <a:t>Design</a:t>
          </a:r>
        </a:p>
      </dsp:txBody>
      <dsp:txXfrm>
        <a:off x="5557818" y="3751163"/>
        <a:ext cx="1411024" cy="1256079"/>
      </dsp:txXfrm>
    </dsp:sp>
    <dsp:sp modelId="{1035CD92-917B-485E-8C9F-DC43796EF167}">
      <dsp:nvSpPr>
        <dsp:cNvPr id="0" name=""/>
        <dsp:cNvSpPr/>
      </dsp:nvSpPr>
      <dsp:spPr>
        <a:xfrm>
          <a:off x="3122431" y="4712891"/>
          <a:ext cx="1906602" cy="186969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Professionalism</a:t>
          </a:r>
        </a:p>
      </dsp:txBody>
      <dsp:txXfrm>
        <a:off x="3401646" y="4986701"/>
        <a:ext cx="1348172" cy="1322075"/>
      </dsp:txXfrm>
    </dsp:sp>
    <dsp:sp modelId="{4AAD222D-68D9-4AAC-B119-234A216E06EB}">
      <dsp:nvSpPr>
        <dsp:cNvPr id="0" name=""/>
        <dsp:cNvSpPr/>
      </dsp:nvSpPr>
      <dsp:spPr>
        <a:xfrm>
          <a:off x="866279" y="3428997"/>
          <a:ext cx="2048953" cy="198777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Leadership</a:t>
          </a:r>
        </a:p>
      </dsp:txBody>
      <dsp:txXfrm>
        <a:off x="1166341" y="3720099"/>
        <a:ext cx="1448829" cy="1405568"/>
      </dsp:txXfrm>
    </dsp:sp>
    <dsp:sp modelId="{B224F83D-08D7-4173-8033-BD0663DAF46D}">
      <dsp:nvSpPr>
        <dsp:cNvPr id="0" name=""/>
        <dsp:cNvSpPr/>
      </dsp:nvSpPr>
      <dsp:spPr>
        <a:xfrm>
          <a:off x="865790" y="967705"/>
          <a:ext cx="1964049" cy="202937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cs typeface="Arial" charset="0"/>
            </a:rPr>
            <a:t>Personalization </a:t>
          </a:r>
        </a:p>
      </dsp:txBody>
      <dsp:txXfrm>
        <a:off x="1153418" y="1264900"/>
        <a:ext cx="1388793" cy="1434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300"/>
            </a:lvl1pPr>
          </a:lstStyle>
          <a:p>
            <a:fld id="{21AFE9B6-C97B-4C6D-A470-2EBE086ADFC3}" type="datetime3">
              <a:rPr lang="en-GB" smtClean="0">
                <a:latin typeface="Arial" pitchFamily="34" charset="0"/>
              </a:rPr>
              <a:pPr/>
              <a:t>8 May, 2019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9FE49DAC-8CA0-44C0-B87E-9562CDB9D6C6}" type="datetime3">
              <a:rPr lang="en-GB" smtClean="0"/>
              <a:pPr/>
              <a:t>8 May, 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FE49DAC-8CA0-44C0-B87E-9562CDB9D6C6}" type="datetime3">
              <a:rPr lang="en-GB" smtClean="0"/>
              <a:pPr/>
              <a:t>8 May,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09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FE49DAC-8CA0-44C0-B87E-9562CDB9D6C6}" type="datetime3">
              <a:rPr lang="en-GB" smtClean="0"/>
              <a:pPr/>
              <a:t>8 May,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24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B66B2-233C-4EC6-B311-8E55DDA25A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13EB3-3A49-40A6-8098-4086F7780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4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7DB74-3EBB-40B6-94D3-5FF951970B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13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CFAB7-71D6-459E-AB17-9914E7606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8D6A6-22B3-4BE0-A422-A12570CDF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20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8D6A6-22B3-4BE0-A422-A12570CDF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5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8D6A6-22B3-4BE0-A422-A12570CDF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8D6A6-22B3-4BE0-A422-A12570CDF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8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, standard for all client de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71600" y="2283551"/>
            <a:ext cx="6400800" cy="860400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155865"/>
            <a:ext cx="6400800" cy="7093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5734" y="4572651"/>
            <a:ext cx="6400800" cy="32385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355600" indent="0">
              <a:buNone/>
              <a:defRPr sz="1400"/>
            </a:lvl2pPr>
            <a:lvl3pPr marL="723900" indent="0">
              <a:buNone/>
              <a:defRPr sz="1200"/>
            </a:lvl3pPr>
            <a:lvl4pPr marL="1077913" indent="0">
              <a:buNone/>
              <a:defRPr sz="1100"/>
            </a:lvl4pPr>
            <a:lvl5pPr marL="1433512" indent="0">
              <a:buNone/>
              <a:defRPr sz="1100"/>
            </a:lvl5pPr>
          </a:lstStyle>
          <a:p>
            <a:pPr lvl="0"/>
            <a:r>
              <a:rPr lang="en-US" dirty="0"/>
              <a:t>Speaker (optional)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75734" y="4896211"/>
            <a:ext cx="6400800" cy="3079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355600" indent="0">
              <a:buNone/>
              <a:defRPr sz="1100"/>
            </a:lvl2pPr>
            <a:lvl3pPr marL="723900" indent="0">
              <a:buNone/>
              <a:defRPr sz="1100"/>
            </a:lvl3pPr>
            <a:lvl4pPr marL="1077913" indent="0">
              <a:buNone/>
              <a:defRPr sz="1100"/>
            </a:lvl4pPr>
            <a:lvl5pPr marL="1433512" indent="0">
              <a:buNone/>
              <a:defRPr sz="1100"/>
            </a:lvl5pPr>
          </a:lstStyle>
          <a:p>
            <a:pPr lvl="0"/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4402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" y="1051560"/>
            <a:ext cx="4389120" cy="5166360"/>
          </a:xfrm>
        </p:spPr>
        <p:txBody>
          <a:bodyPr/>
          <a:lstStyle>
            <a:lvl1pPr>
              <a:buClr>
                <a:schemeClr val="bg1"/>
              </a:buClr>
              <a:defRPr sz="11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1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39" y="1051560"/>
            <a:ext cx="4389120" cy="5166360"/>
          </a:xfrm>
        </p:spPr>
        <p:txBody>
          <a:bodyPr/>
          <a:lstStyle>
            <a:lvl1pPr>
              <a:buClr>
                <a:schemeClr val="bg1"/>
              </a:buClr>
              <a:defRPr sz="11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1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with blu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" y="1812228"/>
            <a:ext cx="4389120" cy="4479035"/>
          </a:xfrm>
        </p:spPr>
        <p:txBody>
          <a:bodyPr/>
          <a:lstStyle>
            <a:lvl1pPr>
              <a:buClr>
                <a:schemeClr val="bg1"/>
              </a:buClr>
              <a:defRPr sz="11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1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812228"/>
            <a:ext cx="4389120" cy="4479035"/>
          </a:xfrm>
        </p:spPr>
        <p:txBody>
          <a:bodyPr/>
          <a:lstStyle>
            <a:lvl1pPr>
              <a:buClr>
                <a:schemeClr val="bg1"/>
              </a:buClr>
              <a:defRPr sz="11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1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9728" y="1051560"/>
            <a:ext cx="4389120" cy="640800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33913" y="1051560"/>
            <a:ext cx="4389120" cy="640800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ilerpla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400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48375"/>
            <a:ext cx="6019800" cy="733425"/>
          </a:xfrm>
        </p:spPr>
        <p:txBody>
          <a:bodyPr anchor="b"/>
          <a:lstStyle>
            <a:lvl1pPr marL="119062" indent="0">
              <a:buNone/>
              <a:defRPr lang="en-US" sz="16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Meeting Name — Month DD, YYYY</a:t>
            </a:r>
          </a:p>
        </p:txBody>
      </p:sp>
    </p:spTree>
    <p:extLst>
      <p:ext uri="{BB962C8B-B14F-4D97-AF65-F5344CB8AC3E}">
        <p14:creationId xmlns:p14="http://schemas.microsoft.com/office/powerpoint/2010/main" val="188443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213" y="690563"/>
            <a:ext cx="70866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0" y="18605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89E3F3-A662-46B0-A7D1-E104A41C228F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211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5778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19200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872"/>
            <a:ext cx="8229600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400" b="1" cap="none"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09" y="1828800"/>
            <a:ext cx="8238991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F930-4FD0-44EA-B6E9-27C19B13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8E82DE-B153-45E1-940C-6CE8844F02AA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 l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14800" cy="4623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15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95CEF2-63C7-41D1-AC3B-F11D0AEA6F1D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97201" y="2318315"/>
            <a:ext cx="7037199" cy="4158685"/>
          </a:xfrm>
        </p:spPr>
        <p:txBody>
          <a:bodyPr/>
          <a:lstStyle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lang="en-US" sz="20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574675" indent="-2349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lang="en-US" sz="16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34290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2400" b="1" kern="1200" dirty="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3pPr>
            <a:lvl4pPr marL="34290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2400" b="1" kern="1200" dirty="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4pPr>
            <a:lvl5pPr marL="34290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2400" b="1" kern="1200" dirty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Sub-item (use “Increase List Level” button)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98269"/>
            <a:ext cx="9144000" cy="415636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5016" y="1442902"/>
            <a:ext cx="219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cs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77744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A66E57-C0F8-4B8D-8854-D7A3DB0F0B4E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6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er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6248400"/>
            <a:ext cx="5486400" cy="457200"/>
          </a:xfrm>
        </p:spPr>
        <p:txBody>
          <a:bodyPr lIns="118872" tIns="0" rIns="45720" bIns="0" anchor="b"/>
          <a:lstStyle>
            <a:lvl1pPr marL="0" indent="0" algn="l">
              <a:buNone/>
              <a:defRPr sz="1600" b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dirty="0"/>
              <a:t>Meeting Name — Month DD, 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1440"/>
            <a:ext cx="9144000" cy="614476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49962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68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1"/>
              </a:buClr>
              <a:buSzPct val="70000"/>
              <a:defRPr>
                <a:solidFill>
                  <a:schemeClr val="tx1"/>
                </a:solidFill>
              </a:defRPr>
            </a:lvl1pPr>
            <a:lvl2pPr marL="341313" indent="-169863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2pPr>
            <a:lvl3pPr marL="51435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3pPr>
            <a:lvl4pPr marL="68580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4pPr>
            <a:lvl5pPr marL="85725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54111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413769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0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C7AC7-2C99-46FF-9C84-BB5FE24C02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26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2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, Parthenon gray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71600" y="2283551"/>
            <a:ext cx="6400800" cy="860400"/>
          </a:xfrm>
        </p:spPr>
        <p:txBody>
          <a:bodyPr anchor="t"/>
          <a:lstStyle>
            <a:lvl1pPr>
              <a:defRPr sz="3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155865"/>
            <a:ext cx="6400800" cy="7093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607819"/>
            <a:ext cx="6400800" cy="323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55600" indent="0">
              <a:buNone/>
              <a:defRPr sz="1400"/>
            </a:lvl2pPr>
            <a:lvl3pPr marL="723900" indent="0">
              <a:buNone/>
              <a:defRPr sz="1200"/>
            </a:lvl3pPr>
            <a:lvl4pPr marL="1077913" indent="0">
              <a:buNone/>
              <a:defRPr sz="1100"/>
            </a:lvl4pPr>
            <a:lvl5pPr marL="1433512" indent="0">
              <a:buNone/>
              <a:defRPr sz="1100"/>
            </a:lvl5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931379"/>
            <a:ext cx="6400800" cy="30797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55600" indent="0">
              <a:buNone/>
              <a:defRPr sz="1100"/>
            </a:lvl2pPr>
            <a:lvl3pPr marL="723900" indent="0">
              <a:buNone/>
              <a:defRPr sz="1100"/>
            </a:lvl3pPr>
            <a:lvl4pPr marL="1077913" indent="0">
              <a:buNone/>
              <a:defRPr sz="1100"/>
            </a:lvl4pPr>
            <a:lvl5pPr marL="1433512" indent="0">
              <a:buNone/>
              <a:defRPr sz="11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685800" y="2283551"/>
            <a:ext cx="374904" cy="2286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0800000">
            <a:off x="8082351" y="2283551"/>
            <a:ext cx="374904" cy="2286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68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2288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26794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407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440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6147-9240-4E85-B36F-67F50F9B5C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AC73-05D4-46FA-88B8-EE319266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070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, picture background (ask Graphics for hel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71600" y="2283551"/>
            <a:ext cx="6400800" cy="860400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155865"/>
            <a:ext cx="6400800" cy="7093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5734" y="4572651"/>
            <a:ext cx="6400800" cy="32385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355600" indent="0">
              <a:buNone/>
              <a:defRPr sz="1400"/>
            </a:lvl2pPr>
            <a:lvl3pPr marL="723900" indent="0">
              <a:buNone/>
              <a:defRPr sz="1200"/>
            </a:lvl3pPr>
            <a:lvl4pPr marL="1077913" indent="0">
              <a:buNone/>
              <a:defRPr sz="1100"/>
            </a:lvl4pPr>
            <a:lvl5pPr marL="1433512" indent="0">
              <a:buNone/>
              <a:defRPr sz="1100"/>
            </a:lvl5pPr>
          </a:lstStyle>
          <a:p>
            <a:pPr lvl="0"/>
            <a:r>
              <a:rPr lang="en-US" dirty="0"/>
              <a:t>Speaker (optional)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75734" y="4896211"/>
            <a:ext cx="6400800" cy="3079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355600" indent="0">
              <a:buNone/>
              <a:defRPr sz="1100"/>
            </a:lvl2pPr>
            <a:lvl3pPr marL="723900" indent="0">
              <a:buNone/>
              <a:defRPr sz="1100"/>
            </a:lvl3pPr>
            <a:lvl4pPr marL="1077913" indent="0">
              <a:buNone/>
              <a:defRPr sz="1100"/>
            </a:lvl4pPr>
            <a:lvl5pPr marL="1433512" indent="0">
              <a:buNone/>
              <a:defRPr sz="1100"/>
            </a:lvl5pPr>
          </a:lstStyle>
          <a:p>
            <a:pPr lvl="0"/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23447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1"/>
              </a:buClr>
              <a:buSzPct val="70000"/>
              <a:defRPr>
                <a:solidFill>
                  <a:schemeClr val="tx1"/>
                </a:solidFill>
              </a:defRPr>
            </a:lvl1pPr>
            <a:lvl2pPr marL="341313" indent="-169863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2pPr>
            <a:lvl3pPr marL="51435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3pPr>
            <a:lvl4pPr marL="68580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4pPr>
            <a:lvl5pPr marL="85725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7" y="10401"/>
            <a:ext cx="6524333" cy="7959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1"/>
              </a:buClr>
              <a:buSzPct val="70000"/>
              <a:defRPr>
                <a:solidFill>
                  <a:schemeClr val="tx1"/>
                </a:solidFill>
              </a:defRPr>
            </a:lvl1pPr>
            <a:lvl2pPr marL="341313" indent="-169863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2pPr>
            <a:lvl3pPr marL="51435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3pPr>
            <a:lvl4pPr marL="68580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4pPr>
            <a:lvl5pPr marL="857250" indent="-17145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716684" y="49874"/>
            <a:ext cx="0" cy="777240"/>
          </a:xfrm>
          <a:prstGeom prst="line">
            <a:avLst/>
          </a:prstGeom>
          <a:noFill/>
          <a:ln w="6350">
            <a:solidFill>
              <a:schemeClr val="bg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88737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 with legend (no click here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7" y="10401"/>
            <a:ext cx="6524333" cy="7959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716684" y="49874"/>
            <a:ext cx="0" cy="777240"/>
          </a:xfrm>
          <a:prstGeom prst="line">
            <a:avLst/>
          </a:prstGeom>
          <a:noFill/>
          <a:ln w="6350">
            <a:solidFill>
              <a:schemeClr val="bg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63852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7013"/>
            <a:ext cx="6629400" cy="280987"/>
          </a:xfrm>
        </p:spPr>
        <p:txBody>
          <a:bodyPr bIns="45720" anchor="b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98269"/>
            <a:ext cx="9144000" cy="415636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67" y="10401"/>
            <a:ext cx="8915400" cy="795934"/>
          </a:xfrm>
          <a:prstGeom prst="rect">
            <a:avLst/>
          </a:prstGeom>
        </p:spPr>
        <p:txBody>
          <a:bodyPr vert="horz" lIns="45720" tIns="0" rIns="0" bIns="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" y="1051560"/>
            <a:ext cx="8915400" cy="5166360"/>
          </a:xfrm>
          <a:prstGeom prst="rect">
            <a:avLst/>
          </a:prstGeom>
        </p:spPr>
        <p:txBody>
          <a:bodyPr vert="horz" lIns="4572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83400" y="6573702"/>
            <a:ext cx="2140988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baseline="0" dirty="0">
                <a:solidFill>
                  <a:schemeClr val="bg1"/>
                </a:solidFill>
              </a:rPr>
              <a:t> </a:t>
            </a:r>
            <a:r>
              <a:rPr lang="en-GB" sz="900" dirty="0">
                <a:solidFill>
                  <a:schemeClr val="bg1"/>
                </a:solidFill>
              </a:rPr>
              <a:t>|  Page </a:t>
            </a:r>
            <a:fld id="{9AE4D82F-B047-469B-AC52-A46321747EAF}" type="slidenum">
              <a:rPr lang="en-GB" sz="900" smtClean="0">
                <a:solidFill>
                  <a:schemeClr val="bg1"/>
                </a:solidFill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105067" y="869427"/>
            <a:ext cx="8915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4" r:id="rId2"/>
    <p:sldLayoutId id="2147483787" r:id="rId3"/>
    <p:sldLayoutId id="2147483798" r:id="rId4"/>
    <p:sldLayoutId id="2147483668" r:id="rId5"/>
    <p:sldLayoutId id="2147483803" r:id="rId6"/>
    <p:sldLayoutId id="2147483804" r:id="rId7"/>
    <p:sldLayoutId id="2147483669" r:id="rId8"/>
    <p:sldLayoutId id="2147483792" r:id="rId9"/>
    <p:sldLayoutId id="2147483670" r:id="rId10"/>
    <p:sldLayoutId id="2147483671" r:id="rId11"/>
    <p:sldLayoutId id="2147483672" r:id="rId12"/>
    <p:sldLayoutId id="2147483679" r:id="rId1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800" b="1" kern="1200">
          <a:solidFill>
            <a:srgbClr val="646464"/>
          </a:solidFill>
          <a:latin typeface="+mj-lt"/>
          <a:ea typeface="+mj-ea"/>
          <a:cs typeface="Arial" pitchFamily="34" charset="0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Clr>
          <a:srgbClr val="808080"/>
        </a:buClr>
        <a:buSzPct val="70000"/>
        <a:buFont typeface="Arial" panose="020B0604020202020204" pitchFamily="34" charset="0"/>
        <a:buChar char="►"/>
        <a:defRPr sz="1100" kern="1200">
          <a:solidFill>
            <a:schemeClr val="bg1"/>
          </a:solidFill>
          <a:latin typeface="+mn-lt"/>
          <a:ea typeface="+mn-ea"/>
          <a:cs typeface="+mn-cs"/>
        </a:defRPr>
      </a:lvl1pPr>
      <a:lvl2pPr marL="341313" indent="-169863" algn="l" defTabSz="914400" rtl="0" eaLnBrk="1" latinLnBrk="0" hangingPunct="1">
        <a:spcBef>
          <a:spcPct val="20000"/>
        </a:spcBef>
        <a:buClr>
          <a:srgbClr val="808080"/>
        </a:buClr>
        <a:buSzPct val="70000"/>
        <a:buFont typeface="Arial" panose="020B0604020202020204" pitchFamily="34" charset="0"/>
        <a:buChar char="►"/>
        <a:defRPr sz="1100" kern="1200">
          <a:solidFill>
            <a:schemeClr val="bg1"/>
          </a:solidFill>
          <a:latin typeface="+mn-lt"/>
          <a:ea typeface="+mn-ea"/>
          <a:cs typeface="+mn-cs"/>
        </a:defRPr>
      </a:lvl2pPr>
      <a:lvl3pPr marL="514350" indent="-171450" algn="l" defTabSz="914400" rtl="0" eaLnBrk="1" latinLnBrk="0" hangingPunct="1">
        <a:spcBef>
          <a:spcPct val="20000"/>
        </a:spcBef>
        <a:buClr>
          <a:srgbClr val="808080"/>
        </a:buClr>
        <a:buSzPct val="70000"/>
        <a:buFont typeface="Arial" panose="020B0604020202020204" pitchFamily="34" charset="0"/>
        <a:buChar char="►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3pPr>
      <a:lvl4pPr marL="685800" indent="-171450" algn="l" defTabSz="914400" rtl="0" eaLnBrk="1" latinLnBrk="0" hangingPunct="1">
        <a:spcBef>
          <a:spcPct val="20000"/>
        </a:spcBef>
        <a:buClr>
          <a:srgbClr val="808080"/>
        </a:buClr>
        <a:buSzPct val="70000"/>
        <a:buFont typeface="Arial" panose="020B0604020202020204" pitchFamily="34" charset="0"/>
        <a:buChar char="►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857250" indent="-171450" algn="l" defTabSz="914400" rtl="0" eaLnBrk="1" latinLnBrk="0" hangingPunct="1">
        <a:spcBef>
          <a:spcPct val="20000"/>
        </a:spcBef>
        <a:buClr>
          <a:srgbClr val="808080"/>
        </a:buClr>
        <a:buSzPct val="70000"/>
        <a:buFont typeface="Arial" panose="020B0604020202020204" pitchFamily="34" charset="0"/>
        <a:buChar char="►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38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774825"/>
            <a:ext cx="8382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B98637-2E44-408C-92DF-FBFBA33F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96430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27DAD0-446E-4217-AD3E-F61D79D50A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305800" cy="2819400"/>
          </a:xfrm>
        </p:spPr>
        <p:txBody>
          <a:bodyPr>
            <a:normAutofit fontScale="90000"/>
          </a:bodyPr>
          <a:lstStyle/>
          <a:p>
            <a:r>
              <a:rPr lang="en-US" dirty="0"/>
              <a:t>BHE Equity Lens Update: </a:t>
            </a:r>
            <a:br>
              <a:rPr lang="en-US" dirty="0"/>
            </a:br>
            <a:r>
              <a:rPr lang="en-US" dirty="0"/>
              <a:t>Early College High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279901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Sample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75649" cy="4572000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charset="0"/>
              </a:rPr>
              <a:t>Students apply and schools do some screening </a:t>
            </a:r>
          </a:p>
          <a:p>
            <a:r>
              <a:rPr lang="en-US" sz="2400" dirty="0">
                <a:cs typeface="Arial" charset="0"/>
              </a:rPr>
              <a:t>Random assignment within the “eligible population” </a:t>
            </a:r>
          </a:p>
          <a:p>
            <a:pPr lvl="1"/>
            <a:r>
              <a:rPr lang="en-US" sz="2000" dirty="0"/>
              <a:t>Full sample: 19 ECHS, 44 lotteries, 4000 students</a:t>
            </a:r>
          </a:p>
          <a:p>
            <a:pPr lvl="1"/>
            <a:r>
              <a:rPr lang="en-US" sz="2000" dirty="0"/>
              <a:t>Cohorts: 2005-06 through 2010-11</a:t>
            </a:r>
          </a:p>
          <a:p>
            <a:pPr lvl="1"/>
            <a:r>
              <a:rPr lang="en-US" sz="2000" dirty="0"/>
              <a:t>Attrition varies across data sources and outcomes: generally low (&lt;10%) and similar between treatment and control groups.</a:t>
            </a:r>
          </a:p>
          <a:p>
            <a:pPr lvl="1"/>
            <a:r>
              <a:rPr lang="en-US" sz="2000" dirty="0"/>
              <a:t>Low noncompliance with random assignment: 13% no-shows, 2% crossovers</a:t>
            </a:r>
          </a:p>
          <a:p>
            <a:r>
              <a:rPr lang="en-US" sz="2400" dirty="0">
                <a:cs typeface="Arial" charset="0"/>
              </a:rPr>
              <a:t>Control students attend “business as usual”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9710" y="6400800"/>
            <a:ext cx="306278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41694-24C9-4F87-8B61-4196EC7D8A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3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B4FD94-4BBC-4073-B990-0A3B0F2F8C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17359" y="1408000"/>
          <a:ext cx="8305801" cy="39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164">
                  <a:extLst>
                    <a:ext uri="{9D8B030D-6E8A-4147-A177-3AD203B41FA5}">
                      <a16:colId xmlns:a16="http://schemas.microsoft.com/office/drawing/2014/main" val="2133442507"/>
                    </a:ext>
                  </a:extLst>
                </a:gridCol>
                <a:gridCol w="1292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837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Adjusted Treatment Mean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Control Mean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Adjusted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Impact, ITT estimate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 Attainment of any postsecondary credential by eight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years after 9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grade (N=1671 students)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14.8**</a:t>
                      </a: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marL="457200" marR="0" indent="-2876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% Attainment of associate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degree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19.6**</a:t>
                      </a: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22">
                <a:tc>
                  <a:txBody>
                    <a:bodyPr/>
                    <a:lstStyle/>
                    <a:p>
                      <a:pPr marL="1695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% Attainment of technical credential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-0.8</a:t>
                      </a: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99">
                <a:tc>
                  <a:txBody>
                    <a:bodyPr/>
                    <a:lstStyle/>
                    <a:p>
                      <a:pPr marL="1695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% Attainment of Bachelor’s degree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5.3**</a:t>
                      </a: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E23213-909D-4E01-B5FD-EA215A6A5AB9}"/>
              </a:ext>
            </a:extLst>
          </p:cNvPr>
          <p:cNvSpPr txBox="1"/>
          <p:nvPr/>
        </p:nvSpPr>
        <p:spPr>
          <a:xfrm>
            <a:off x="388536" y="253425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Impact on Postsecondary Credentials: Full Sample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2B9544-2455-4AEF-A814-9E50E4C3740E}"/>
              </a:ext>
            </a:extLst>
          </p:cNvPr>
          <p:cNvSpPr txBox="1">
            <a:spLocks/>
          </p:cNvSpPr>
          <p:nvPr/>
        </p:nvSpPr>
        <p:spPr>
          <a:xfrm>
            <a:off x="8729673" y="624840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pc="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FAC73-05D4-46FA-88B8-EE31926655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B9C95-11C8-7D46-B24E-072262CF94EE}"/>
              </a:ext>
            </a:extLst>
          </p:cNvPr>
          <p:cNvSpPr txBox="1"/>
          <p:nvPr/>
        </p:nvSpPr>
        <p:spPr>
          <a:xfrm>
            <a:off x="304800" y="5334000"/>
            <a:ext cx="411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*Significant at p≤.05; **significant at p≤.01.</a:t>
            </a:r>
          </a:p>
        </p:txBody>
      </p:sp>
    </p:spTree>
    <p:extLst>
      <p:ext uri="{BB962C8B-B14F-4D97-AF65-F5344CB8AC3E}">
        <p14:creationId xmlns:p14="http://schemas.microsoft.com/office/powerpoint/2010/main" val="276043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2B9544-2455-4AEF-A814-9E50E4C3740E}"/>
              </a:ext>
            </a:extLst>
          </p:cNvPr>
          <p:cNvSpPr txBox="1">
            <a:spLocks/>
          </p:cNvSpPr>
          <p:nvPr/>
        </p:nvSpPr>
        <p:spPr>
          <a:xfrm>
            <a:off x="8729673" y="624840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pc="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FAC73-05D4-46FA-88B8-EE31926655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BA60BB-E1BC-294F-8A8D-7567E3E1DE21}"/>
              </a:ext>
            </a:extLst>
          </p:cNvPr>
          <p:cNvSpPr txBox="1"/>
          <p:nvPr/>
        </p:nvSpPr>
        <p:spPr>
          <a:xfrm>
            <a:off x="762000" y="6173688"/>
            <a:ext cx="324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*Significant at p≤.05; **significant at p≤.01.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9C6FA85-2FB0-4D83-861D-15BB274388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1000" y="534888"/>
          <a:ext cx="815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113DC1A-2A0D-4B48-8F01-BE9B0F3A6A38}"/>
              </a:ext>
            </a:extLst>
          </p:cNvPr>
          <p:cNvGrpSpPr/>
          <p:nvPr/>
        </p:nvGrpSpPr>
        <p:grpSpPr>
          <a:xfrm>
            <a:off x="7194243" y="1447800"/>
            <a:ext cx="1524000" cy="1493710"/>
            <a:chOff x="7067740" y="1275545"/>
            <a:chExt cx="1524000" cy="14937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62E34C-4B49-4BC4-9080-074CF329F31D}"/>
                </a:ext>
              </a:extLst>
            </p:cNvPr>
            <p:cNvSpPr txBox="1"/>
            <p:nvPr/>
          </p:nvSpPr>
          <p:spPr>
            <a:xfrm rot="1283389">
              <a:off x="7067740" y="1275545"/>
              <a:ext cx="152400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Difference between subgroups is statistically significant. </a:t>
              </a:r>
            </a:p>
          </p:txBody>
        </p:sp>
        <p:sp>
          <p:nvSpPr>
            <p:cNvPr id="3" name="Arrow: Curved Right 2">
              <a:extLst>
                <a:ext uri="{FF2B5EF4-FFF2-40B4-BE49-F238E27FC236}">
                  <a16:creationId xmlns:a16="http://schemas.microsoft.com/office/drawing/2014/main" id="{59690603-CEE3-463F-A49D-0B99E058C01D}"/>
                </a:ext>
              </a:extLst>
            </p:cNvPr>
            <p:cNvSpPr/>
            <p:nvPr/>
          </p:nvSpPr>
          <p:spPr>
            <a:xfrm rot="787798">
              <a:off x="7194511" y="1779153"/>
              <a:ext cx="347726" cy="990102"/>
            </a:xfrm>
            <a:prstGeom prst="curvedRightArrow">
              <a:avLst>
                <a:gd name="adj1" fmla="val 25000"/>
                <a:gd name="adj2" fmla="val 50000"/>
                <a:gd name="adj3" fmla="val 135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9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66CF-A8A2-4BA5-87E2-A92ACA98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096" y="152400"/>
            <a:ext cx="712177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to an educational credential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(from Society’s Perspective)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0654BA-49C3-4B3F-9C9E-CE0FD5372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574913"/>
              </p:ext>
            </p:extLst>
          </p:nvPr>
        </p:nvGraphicFramePr>
        <p:xfrm>
          <a:off x="457346" y="1828800"/>
          <a:ext cx="8305800" cy="3090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4300762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554483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268143396"/>
                    </a:ext>
                  </a:extLst>
                </a:gridCol>
              </a:tblGrid>
              <a:tr h="56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Cost to…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Early College Pathway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Traditional High School Pathway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967799"/>
                  </a:ext>
                </a:extLst>
              </a:tr>
              <a:tr h="790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 school diploma (students with maximum of HS diploma only)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$32,019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$24,859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538672"/>
                  </a:ext>
                </a:extLst>
              </a:tr>
              <a:tr h="790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HS diploma plus a NC Community College two-year degree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$45,762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$48,356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797202"/>
                  </a:ext>
                </a:extLst>
              </a:tr>
              <a:tr h="899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HS diploma plus a UNC system four-year degree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$91,192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$121,626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199721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3465BD-A457-43BE-927E-97CEFDC3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922" y="6248400"/>
            <a:ext cx="365760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FAC73-05D4-46FA-88B8-EE31926655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44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GPA in the UNC system—after leaving early college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4800" y="1447800"/>
          <a:ext cx="8229601" cy="3453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7711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Adjusted Treatment Mean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Unadjusted Control Mean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Impact Estimate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5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Cumulative UNC</a:t>
                      </a:r>
                      <a:r>
                        <a:rPr lang="en-US" sz="16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System 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GPA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386">
                <a:tc>
                  <a:txBody>
                    <a:bodyPr/>
                    <a:lstStyle/>
                    <a:p>
                      <a:pPr marL="1695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</a:t>
                      </a:r>
                      <a:r>
                        <a:rPr lang="en-US" sz="1600" baseline="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two years after 12</a:t>
                      </a:r>
                      <a:r>
                        <a:rPr lang="en-US" sz="1600" baseline="30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lang="en-US" sz="1600" baseline="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grade (grade 14)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2.60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.04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386">
                <a:tc>
                  <a:txBody>
                    <a:bodyPr/>
                    <a:lstStyle/>
                    <a:p>
                      <a:pPr marL="1695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Through</a:t>
                      </a:r>
                      <a:r>
                        <a:rPr lang="en-US" sz="16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three years after 12</a:t>
                      </a:r>
                      <a:r>
                        <a:rPr lang="en-US" sz="16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16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grade (grade 15) 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2.62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2.59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.03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386">
                <a:tc>
                  <a:txBody>
                    <a:bodyPr/>
                    <a:lstStyle/>
                    <a:p>
                      <a:pPr marL="1695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First semester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62D368-7259-4E0A-9089-29BA97BE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65760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FAC73-05D4-46FA-88B8-EE31926655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4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D332A3-D718-4265-8D0C-2A471B91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342900"/>
            <a:ext cx="62769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6C51B-D2DA-470F-8F33-783B5E59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4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BB6F0E-D920-400E-83CB-11A6177F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90500"/>
            <a:ext cx="8667750" cy="63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B084D-6931-4EB3-9F1D-35B50A05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1250"/>
            <a:ext cx="8001000" cy="62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0C00-E15B-4572-8E09-72BA8F13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Legislation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03DE-CCA3-404B-81DD-C47EF5F0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  <a:p>
            <a:pPr lvl="1"/>
            <a:r>
              <a:rPr lang="en-US" sz="3600" dirty="0"/>
              <a:t>EOE Line Item</a:t>
            </a:r>
          </a:p>
          <a:p>
            <a:pPr lvl="1"/>
            <a:r>
              <a:rPr lang="en-US" sz="3600" dirty="0"/>
              <a:t>Chapter 70 Proposal</a:t>
            </a:r>
          </a:p>
          <a:p>
            <a:pPr lvl="1"/>
            <a:r>
              <a:rPr lang="en-US" sz="3600" dirty="0"/>
              <a:t>Trust Fund Proposal</a:t>
            </a:r>
          </a:p>
          <a:p>
            <a:pPr lvl="1"/>
            <a:r>
              <a:rPr lang="en-US" sz="3600" dirty="0"/>
              <a:t>CDEP Funding</a:t>
            </a:r>
          </a:p>
          <a:p>
            <a:pPr lvl="1"/>
            <a:r>
              <a:rPr lang="en-US" sz="3600" dirty="0"/>
              <a:t>Legislation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D5D14-84C6-40FA-B420-3896B3D5B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3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3D7E9-4186-470E-98D3-086BCE934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ECHS Designation Update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Some early evidence on ECHS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Emerging National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Funding &amp; Legislation Status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Refreshing the Strategic Plan for the Early College Initiative</a:t>
            </a:r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C375C-979E-4B90-96CF-904E0C478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C40BE7-42FA-4495-8AE2-FFF241D8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</p:spTree>
    <p:extLst>
      <p:ext uri="{BB962C8B-B14F-4D97-AF65-F5344CB8AC3E}">
        <p14:creationId xmlns:p14="http://schemas.microsoft.com/office/powerpoint/2010/main" val="269906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6BD58-CAEE-45BA-80E3-7352FC1BD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New Position of Early College Director – Kristin Hunt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Connect Original Intent of EC Initiative, First Generation of Designation Criteria with emerging evidence from pioneer ECHSs, national data and </a:t>
            </a:r>
            <a:r>
              <a:rPr lang="en-US"/>
              <a:t>growing Massachusetts ecosystem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5B1EAF-4F85-473A-BADD-9E67F5A4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r>
              <a:rPr lang="en-US" dirty="0"/>
              <a:t>Refreshing the Strategic Plan for the Early College Initiative</a:t>
            </a:r>
          </a:p>
        </p:txBody>
      </p:sp>
    </p:spTree>
    <p:extLst>
      <p:ext uri="{BB962C8B-B14F-4D97-AF65-F5344CB8AC3E}">
        <p14:creationId xmlns:p14="http://schemas.microsoft.com/office/powerpoint/2010/main" val="153310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D41FF8-4FE4-4132-B32F-E15686B7A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Approved a total of 17 ECHS programs now including over 30 high schools; </a:t>
            </a:r>
          </a:p>
          <a:p>
            <a:endParaRPr lang="en-US" dirty="0"/>
          </a:p>
          <a:p>
            <a:r>
              <a:rPr lang="en-US" dirty="0"/>
              <a:t>5 out of 9 state universities; </a:t>
            </a:r>
          </a:p>
          <a:p>
            <a:endParaRPr lang="en-US" dirty="0"/>
          </a:p>
          <a:p>
            <a:r>
              <a:rPr lang="en-US" dirty="0"/>
              <a:t>10 out of 15 community colleges and one private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1E63-67F5-4B18-8803-DC7FCCAE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288A67-A8BD-41E3-9EA2-5F52050D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ECHS Designation Update</a:t>
            </a:r>
          </a:p>
        </p:txBody>
      </p:sp>
    </p:spTree>
    <p:extLst>
      <p:ext uri="{BB962C8B-B14F-4D97-AF65-F5344CB8AC3E}">
        <p14:creationId xmlns:p14="http://schemas.microsoft.com/office/powerpoint/2010/main" val="160483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6DDBB-4DDE-4B68-A0FB-D4786915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3185161"/>
            <a:ext cx="8915400" cy="2971800"/>
          </a:xfrm>
        </p:spPr>
        <p:txBody>
          <a:bodyPr/>
          <a:lstStyle/>
          <a:p>
            <a:pPr lvl="2"/>
            <a:r>
              <a:rPr lang="en-US" sz="1800" dirty="0"/>
              <a:t>Demographics of participating students</a:t>
            </a:r>
          </a:p>
          <a:p>
            <a:pPr lvl="3"/>
            <a:r>
              <a:rPr lang="en-US" sz="1600" dirty="0"/>
              <a:t>52% female</a:t>
            </a:r>
          </a:p>
          <a:p>
            <a:pPr lvl="3"/>
            <a:r>
              <a:rPr lang="en-US" sz="1600" dirty="0"/>
              <a:t>68% Hispanic; 9% African-American; 8% white; 11% unknown</a:t>
            </a:r>
          </a:p>
          <a:p>
            <a:pPr lvl="2"/>
            <a:r>
              <a:rPr lang="en-US" sz="1800" dirty="0"/>
              <a:t>Credits earned</a:t>
            </a:r>
          </a:p>
          <a:p>
            <a:pPr lvl="3"/>
            <a:r>
              <a:rPr lang="en-US" sz="1600" dirty="0"/>
              <a:t>Fall of 2018 mean credits 4.6; Spring mean 4.7 credits</a:t>
            </a:r>
          </a:p>
          <a:p>
            <a:pPr lvl="3"/>
            <a:r>
              <a:rPr lang="en-US" sz="1600" dirty="0"/>
              <a:t>Means an average of about 3 courses per student/year</a:t>
            </a:r>
          </a:p>
          <a:p>
            <a:pPr lvl="2"/>
            <a:r>
              <a:rPr lang="en-US" sz="1800" dirty="0"/>
              <a:t>Grades earned in Fall 2018</a:t>
            </a:r>
          </a:p>
          <a:p>
            <a:pPr lvl="3"/>
            <a:r>
              <a:rPr lang="en-US" sz="1600" dirty="0"/>
              <a:t>Ranged from A to F; a few W,I, Dropped</a:t>
            </a:r>
          </a:p>
          <a:p>
            <a:pPr lvl="3"/>
            <a:r>
              <a:rPr lang="en-US" sz="1600" dirty="0"/>
              <a:t>Among completers, mean GPA 3.9</a:t>
            </a:r>
          </a:p>
          <a:p>
            <a:pPr lvl="2"/>
            <a:r>
              <a:rPr lang="en-US" sz="1800" dirty="0"/>
              <a:t>Persistence/Retention</a:t>
            </a:r>
          </a:p>
          <a:p>
            <a:pPr lvl="3"/>
            <a:r>
              <a:rPr lang="en-US" sz="1600" dirty="0"/>
              <a:t>89.6% across 11</a:t>
            </a:r>
            <a:r>
              <a:rPr lang="en-US" sz="1600" baseline="30000" dirty="0"/>
              <a:t>th</a:t>
            </a:r>
            <a:r>
              <a:rPr lang="en-US" sz="1600" dirty="0"/>
              <a:t>, 11</a:t>
            </a:r>
            <a:r>
              <a:rPr lang="en-US" sz="1600" baseline="30000" dirty="0"/>
              <a:t>th</a:t>
            </a:r>
            <a:r>
              <a:rPr lang="en-US" sz="1600" dirty="0"/>
              <a:t> and 12</a:t>
            </a:r>
            <a:r>
              <a:rPr lang="en-US" sz="1600" baseline="30000" dirty="0"/>
              <a:t>th</a:t>
            </a:r>
            <a:r>
              <a:rPr lang="en-US" sz="1600" dirty="0"/>
              <a:t> grades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D16BD-D563-45E3-AC67-7726E5EDB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13FF2A-6114-4DBA-AF32-CFD8FFA7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Promising Evidence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8D88D-4238-4069-B5D7-7AAC326F9EA5}"/>
              </a:ext>
            </a:extLst>
          </p:cNvPr>
          <p:cNvSpPr txBox="1"/>
          <p:nvPr/>
        </p:nvSpPr>
        <p:spPr>
          <a:xfrm>
            <a:off x="381000" y="1437640"/>
            <a:ext cx="8382000" cy="166199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pPr lvl="1" fontAlgn="base"/>
            <a:r>
              <a:rPr lang="en-US" sz="2400" dirty="0"/>
              <a:t>From an “Early College Community of Practice” including four of the original seven designated programs (partial sample of the total cohort of designated ECHSs)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9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71042C-42B0-4E00-85E6-7CF56272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National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5A48D-4C25-475C-B707-93351CAE8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Grp="1" noChangeArrowheads="1"/>
          </p:cNvSpPr>
          <p:nvPr>
            <p:ph type="ctrTitle"/>
          </p:nvPr>
        </p:nvSpPr>
        <p:spPr>
          <a:xfrm>
            <a:off x="701710" y="1066800"/>
            <a:ext cx="798509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The Impact, Costs, and Benefits of NC’s Early College Model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1710" y="4038600"/>
            <a:ext cx="7772400" cy="1143000"/>
          </a:xfrm>
        </p:spPr>
        <p:txBody>
          <a:bodyPr>
            <a:noAutofit/>
          </a:bodyPr>
          <a:lstStyle/>
          <a:p>
            <a:r>
              <a:rPr lang="en-US" sz="2400" dirty="0"/>
              <a:t>Julie Edmunds, SERVE Center at UNCG</a:t>
            </a:r>
          </a:p>
          <a:p>
            <a:r>
              <a:rPr lang="en-US" sz="2400" dirty="0" err="1"/>
              <a:t>Fatih</a:t>
            </a:r>
            <a:r>
              <a:rPr lang="en-US" sz="2400" dirty="0"/>
              <a:t> </a:t>
            </a:r>
            <a:r>
              <a:rPr lang="en-US" sz="2400" dirty="0" err="1"/>
              <a:t>Unlu</a:t>
            </a:r>
            <a:r>
              <a:rPr lang="en-US" sz="2400" dirty="0"/>
              <a:t> and Tiffany Tsai, RAND Corporation</a:t>
            </a:r>
          </a:p>
          <a:p>
            <a:r>
              <a:rPr lang="en-US" sz="2400" dirty="0"/>
              <a:t>Elizabeth Glennie, RTI International</a:t>
            </a:r>
          </a:p>
          <a:p>
            <a:endParaRPr lang="en-US" sz="2400" dirty="0"/>
          </a:p>
        </p:txBody>
      </p:sp>
      <p:pic>
        <p:nvPicPr>
          <p:cNvPr id="1026" name="Picture 2" descr="SERVE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35" y="5973762"/>
            <a:ext cx="27241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BA9F0C0-382D-4DE3-AEB3-77A2B05C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4762"/>
            <a:ext cx="365760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FAC73-05D4-46FA-88B8-EE31926655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856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7829" y="63749"/>
            <a:ext cx="8077200" cy="1105319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North Carolina’s model…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607138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dirty="0">
                <a:cs typeface="Arial" charset="0"/>
              </a:rPr>
              <a:t>Small high schools that blur the line between high school and college </a:t>
            </a:r>
          </a:p>
          <a:p>
            <a:r>
              <a:rPr lang="en-US" sz="2400" dirty="0">
                <a:cs typeface="Arial" charset="0"/>
              </a:rPr>
              <a:t>Mostly located on college campuses</a:t>
            </a:r>
          </a:p>
          <a:p>
            <a:r>
              <a:rPr lang="en-US" sz="2400" dirty="0">
                <a:cs typeface="Arial" charset="0"/>
              </a:rPr>
              <a:t>Serve students in grades 9-12 or 13 </a:t>
            </a:r>
          </a:p>
          <a:p>
            <a:r>
              <a:rPr lang="en-US" sz="2400" dirty="0">
                <a:cs typeface="Arial" charset="0"/>
              </a:rPr>
              <a:t>Targeted at students who are underrepresented in college</a:t>
            </a:r>
          </a:p>
          <a:p>
            <a:pPr lvl="1"/>
            <a:r>
              <a:rPr lang="en-US" sz="2000" dirty="0">
                <a:cs typeface="Arial" charset="0"/>
              </a:rPr>
              <a:t>First generation; low-income; minority</a:t>
            </a:r>
          </a:p>
          <a:p>
            <a:r>
              <a:rPr lang="en-US" sz="2400" dirty="0">
                <a:cs typeface="Arial" charset="0"/>
              </a:rPr>
              <a:t>Goal is to get a high school diploma and two years of college credit/Associate degree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0A790D-6862-4643-ADA6-D9254368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4762"/>
            <a:ext cx="365760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FAC73-05D4-46FA-88B8-EE31926655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3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609600" y="228600"/>
          <a:ext cx="8001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7315200" y="2438400"/>
            <a:ext cx="1676400" cy="93871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High-quality, rigorous, and relevant instruction, ongoing assessment</a:t>
            </a:r>
          </a:p>
        </p:txBody>
      </p:sp>
      <p:sp>
        <p:nvSpPr>
          <p:cNvPr id="9" name="Text Box 103"/>
          <p:cNvSpPr txBox="1">
            <a:spLocks noChangeArrowheads="1"/>
          </p:cNvSpPr>
          <p:nvPr/>
        </p:nvSpPr>
        <p:spPr bwMode="auto">
          <a:xfrm>
            <a:off x="6705600" y="5105400"/>
            <a:ext cx="2057400" cy="60007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Small size, location on college campus, flexible use of time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1295400"/>
            <a:ext cx="1905000" cy="60007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Academic and affective supports, supportive relationships</a:t>
            </a: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2209800" y="6088062"/>
            <a:ext cx="1905000" cy="76993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Ongoing professional development, staff collaboration, collective responsibility</a:t>
            </a:r>
          </a:p>
        </p:txBody>
      </p:sp>
      <p:sp>
        <p:nvSpPr>
          <p:cNvPr id="7" name="Text Box 98"/>
          <p:cNvSpPr txBox="1">
            <a:spLocks noChangeArrowheads="1"/>
          </p:cNvSpPr>
          <p:nvPr/>
        </p:nvSpPr>
        <p:spPr bwMode="auto">
          <a:xfrm>
            <a:off x="5410200" y="457200"/>
            <a:ext cx="2743200" cy="60007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Articulated program of study, grades 9-12 or 13 leading to Associate’s degree, college readiness activities</a:t>
            </a: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0" y="3962400"/>
            <a:ext cx="1905000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Shared leadership, shared vision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F29526B-074D-4E37-AB55-414A2A50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4762"/>
            <a:ext cx="365760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FAC73-05D4-46FA-88B8-EE31926655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69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386655" y="259080"/>
            <a:ext cx="80363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Experimental Study of the Model’s Impact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3249" cy="4114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Funded by three grants from the Institute of Education Sciences</a:t>
            </a:r>
          </a:p>
          <a:p>
            <a:pPr eaLnBrk="1" fontAlgn="auto" hangingPunct="1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Twelve-year experimental study comparing students who applied to and were randomly offered a slot in the ECHS with students who applied for and were randomly turned down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Examines the impact of the model on core outcomes: coursetaking, academic performance, behavior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,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 attitudes, dropout, graduation from high school, postsecondary enrollment, college credit attainment, postsecondary performance 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postsecondary credentials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41694-24C9-4F87-8B61-4196EC7D8A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79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thenon-EY_regular_presentation_2016">
  <a:themeElements>
    <a:clrScheme name="Parthenon-EY colors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6AADE4"/>
      </a:accent2>
      <a:accent3>
        <a:srgbClr val="999999"/>
      </a:accent3>
      <a:accent4>
        <a:srgbClr val="F0F0F0"/>
      </a:accent4>
      <a:accent5>
        <a:srgbClr val="264C63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 anchorCtr="0"/>
      <a:lstStyle>
        <a:defPPr algn="ctr">
          <a:defRPr sz="11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45720" tIns="0" rIns="0" bIns="0" rtlCol="0" anchor="t" anchorCtr="0">
        <a:noAutofit/>
      </a:bodyPr>
      <a:lstStyle>
        <a:defPPr marL="171450" indent="-171450">
          <a:buClr>
            <a:schemeClr val="bg1"/>
          </a:buClr>
          <a:buSzPct val="70000"/>
          <a:buFont typeface="Arial" panose="020B0604020202020204" pitchFamily="34" charset="0"/>
          <a:buChar char="►"/>
          <a:defRPr sz="11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Presentation1" id="{A46CCEEA-CECD-469C-82B2-09E116B7D006}" vid="{74088EAE-60FF-40ED-A01F-84A04C1FA70B}"/>
    </a:ext>
  </a:extLst>
</a:theme>
</file>

<file path=ppt/theme/theme2.xml><?xml version="1.0" encoding="utf-8"?>
<a:theme xmlns:a="http://schemas.openxmlformats.org/drawingml/2006/main" name="DHE PowerPoint">
  <a:themeElements>
    <a:clrScheme name="Custom 2">
      <a:dk1>
        <a:sysClr val="windowText" lastClr="000000"/>
      </a:dk1>
      <a:lt1>
        <a:sysClr val="window" lastClr="FFFFFF"/>
      </a:lt1>
      <a:dk2>
        <a:srgbClr val="001F5B"/>
      </a:dk2>
      <a:lt2>
        <a:srgbClr val="EAECEE"/>
      </a:lt2>
      <a:accent1>
        <a:srgbClr val="CF0A2C"/>
      </a:accent1>
      <a:accent2>
        <a:srgbClr val="F37121"/>
      </a:accent2>
      <a:accent3>
        <a:srgbClr val="FFC627"/>
      </a:accent3>
      <a:accent4>
        <a:srgbClr val="00AF41"/>
      </a:accent4>
      <a:accent5>
        <a:srgbClr val="009BDE"/>
      </a:accent5>
      <a:accent6>
        <a:srgbClr val="8D734A"/>
      </a:accent6>
      <a:hlink>
        <a:srgbClr val="7030A0"/>
      </a:hlink>
      <a:folHlink>
        <a:srgbClr val="99A4AD"/>
      </a:folHlink>
    </a:clrScheme>
    <a:fontScheme name="DH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 PowerPoint 2017.potx" id="{E07B9D51-7A1B-445F-BE90-03D726D2647E}" vid="{A3B9CE9F-B01A-4D15-BC8D-DAC2DD449100}"/>
    </a:ext>
  </a:extLst>
</a:theme>
</file>

<file path=ppt/theme/theme3.xml><?xml version="1.0" encoding="utf-8"?>
<a:theme xmlns:a="http://schemas.openxmlformats.org/drawingml/2006/main" name="Parce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839</Words>
  <Application>Microsoft Office PowerPoint</Application>
  <PresentationFormat>Letter Paper (8.5x11 in)</PresentationFormat>
  <Paragraphs>169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Segoe UI</vt:lpstr>
      <vt:lpstr>Segoe UI Bold</vt:lpstr>
      <vt:lpstr>Wingdings 3</vt:lpstr>
      <vt:lpstr>Corbel</vt:lpstr>
      <vt:lpstr>Wingdings</vt:lpstr>
      <vt:lpstr>Wingdings 2</vt:lpstr>
      <vt:lpstr>Franklin Gothic Demi</vt:lpstr>
      <vt:lpstr>Gill Sans MT</vt:lpstr>
      <vt:lpstr>Arial</vt:lpstr>
      <vt:lpstr>Times New Roman</vt:lpstr>
      <vt:lpstr>Parthenon-EY_regular_presentation_2016</vt:lpstr>
      <vt:lpstr>DHE PowerPoint</vt:lpstr>
      <vt:lpstr>Parcel</vt:lpstr>
      <vt:lpstr>BHE Equity Lens Update:  Early College High Schools</vt:lpstr>
      <vt:lpstr>Agenda </vt:lpstr>
      <vt:lpstr>ECHS Designation Update</vt:lpstr>
      <vt:lpstr>Early Promising Evidence</vt:lpstr>
      <vt:lpstr>Emerging National Data</vt:lpstr>
      <vt:lpstr>The Impact, Costs, and Benefits of NC’s Early College Model</vt:lpstr>
      <vt:lpstr>North Carolina’s model…</vt:lpstr>
      <vt:lpstr>PowerPoint Presentation</vt:lpstr>
      <vt:lpstr>Experimental Study of the Model’s Impact </vt:lpstr>
      <vt:lpstr>Sample</vt:lpstr>
      <vt:lpstr>PowerPoint Presentation</vt:lpstr>
      <vt:lpstr>PowerPoint Presentation</vt:lpstr>
      <vt:lpstr>Cost to an educational credential (from Society’s Perspective)</vt:lpstr>
      <vt:lpstr>GPA in the UNC system—after leaving early college</vt:lpstr>
      <vt:lpstr>PowerPoint Presentation</vt:lpstr>
      <vt:lpstr>PowerPoint Presentation</vt:lpstr>
      <vt:lpstr>PowerPoint Presentation</vt:lpstr>
      <vt:lpstr>PowerPoint Presentation</vt:lpstr>
      <vt:lpstr>Funding and Legislation Status</vt:lpstr>
      <vt:lpstr>Refreshing the Strategic Plan for the Early College Initiative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2018-12-15T15:42:53Z</dcterms:created>
  <dcterms:modified xsi:type="dcterms:W3CDTF">2019-05-08T14:36:04Z</dcterms:modified>
  <cp:category/>
</cp:coreProperties>
</file>